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330" r:id="rId2"/>
    <p:sldId id="336" r:id="rId3"/>
    <p:sldId id="335" r:id="rId4"/>
    <p:sldId id="345" r:id="rId5"/>
    <p:sldId id="339" r:id="rId6"/>
    <p:sldId id="338" r:id="rId7"/>
    <p:sldId id="340" r:id="rId8"/>
    <p:sldId id="341" r:id="rId9"/>
    <p:sldId id="342" r:id="rId10"/>
    <p:sldId id="355" r:id="rId11"/>
    <p:sldId id="346" r:id="rId12"/>
    <p:sldId id="348" r:id="rId13"/>
    <p:sldId id="362" r:id="rId14"/>
    <p:sldId id="361" r:id="rId15"/>
    <p:sldId id="356" r:id="rId16"/>
    <p:sldId id="357" r:id="rId17"/>
    <p:sldId id="364" r:id="rId18"/>
    <p:sldId id="363" r:id="rId19"/>
    <p:sldId id="358" r:id="rId20"/>
    <p:sldId id="359" r:id="rId21"/>
    <p:sldId id="360" r:id="rId22"/>
    <p:sldId id="365" r:id="rId23"/>
    <p:sldId id="366" r:id="rId24"/>
    <p:sldId id="347" r:id="rId25"/>
    <p:sldId id="370" r:id="rId26"/>
    <p:sldId id="371" r:id="rId27"/>
    <p:sldId id="372" r:id="rId28"/>
    <p:sldId id="374" r:id="rId29"/>
    <p:sldId id="368" r:id="rId30"/>
    <p:sldId id="350" r:id="rId31"/>
    <p:sldId id="377" r:id="rId32"/>
    <p:sldId id="378" r:id="rId33"/>
    <p:sldId id="375" r:id="rId34"/>
    <p:sldId id="376" r:id="rId35"/>
    <p:sldId id="373" r:id="rId36"/>
    <p:sldId id="332" r:id="rId3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,Kun(Ecom)" initials="C" lastIdx="1" clrIdx="0">
    <p:extLst>
      <p:ext uri="{19B8F6BF-5375-455C-9EA6-DF929625EA0E}">
        <p15:presenceInfo xmlns:p15="http://schemas.microsoft.com/office/powerpoint/2012/main" userId="S-1-5-21-3689171631-189274284-2341753515-2400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C21C"/>
    <a:srgbClr val="FFFFFF"/>
    <a:srgbClr val="074D73"/>
    <a:srgbClr val="3782CD"/>
    <a:srgbClr val="33CC67"/>
    <a:srgbClr val="BABABA"/>
    <a:srgbClr val="BFBFBF"/>
    <a:srgbClr val="D5DFE4"/>
    <a:srgbClr val="A6A6A6"/>
    <a:srgbClr val="075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14"/>
    <p:restoredTop sz="96301" autoAdjust="0"/>
  </p:normalViewPr>
  <p:slideViewPr>
    <p:cSldViewPr>
      <p:cViewPr varScale="1">
        <p:scale>
          <a:sx n="130" d="100"/>
          <a:sy n="130" d="100"/>
        </p:scale>
        <p:origin x="9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214" d="100"/>
          <a:sy n="214" d="100"/>
        </p:scale>
        <p:origin x="3064" y="-7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5E4BE3A-D438-E14A-9620-0796CFDD61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790328-9610-A142-8E99-5C8EF2B29F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A553D-A55A-484C-81CD-A72F5CE2C8A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884128-23A5-6245-8B11-06D50485C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5BD9B6-2A47-9248-A668-613C51107D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C3BB8-B9DE-7849-9D53-231BD184C2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467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8D844AF-CE9C-4B33-AE0D-3E8C282E9558}" type="datetimeFigureOut">
              <a:rPr lang="zh-CN" altLang="en-US"/>
              <a:pPr>
                <a:defRPr/>
              </a:pPr>
              <a:t>2019/5/24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A5BAB46-DD0F-4C9C-8E44-86E0BF0252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A61498-82FD-B24B-B20B-9B9227B3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04" y="1259632"/>
            <a:ext cx="5484040" cy="28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31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AE1D81-3159-8444-B6DA-DB28DE304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" y="16047"/>
            <a:ext cx="9138175" cy="51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8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7B730B1-A5ED-5D45-BB3B-0F3C30D2A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" y="16047"/>
            <a:ext cx="9138175" cy="51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7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>
            <a:grpSpLocks/>
          </p:cNvGrpSpPr>
          <p:nvPr userDrawn="1"/>
        </p:nvGrpSpPr>
        <p:grpSpPr bwMode="auto">
          <a:xfrm>
            <a:off x="0" y="0"/>
            <a:ext cx="9180513" cy="5345113"/>
            <a:chOff x="0" y="0"/>
            <a:chExt cx="9180513" cy="53451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80513" cy="5167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组合 8"/>
            <p:cNvGrpSpPr>
              <a:grpSpLocks/>
            </p:cNvGrpSpPr>
            <p:nvPr userDrawn="1"/>
          </p:nvGrpSpPr>
          <p:grpSpPr bwMode="auto">
            <a:xfrm>
              <a:off x="0" y="4941888"/>
              <a:ext cx="9169400" cy="403225"/>
              <a:chOff x="0" y="4941888"/>
              <a:chExt cx="9169400" cy="403225"/>
            </a:xfrm>
          </p:grpSpPr>
          <p:cxnSp>
            <p:nvCxnSpPr>
              <p:cNvPr id="5" name="直接连接符 4"/>
              <p:cNvCxnSpPr/>
              <p:nvPr userDrawn="1"/>
            </p:nvCxnSpPr>
            <p:spPr>
              <a:xfrm flipH="1">
                <a:off x="0" y="4999038"/>
                <a:ext cx="8639175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图片 8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5525" y="4941888"/>
                <a:ext cx="523875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F259621-A5DB-C549-8C9A-9DE149603B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" y="16047"/>
            <a:ext cx="9138175" cy="51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29CBF1-88A1-F843-A8E8-EA91486EB84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" y="16047"/>
            <a:ext cx="9138175" cy="51274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8" r:id="rId2"/>
    <p:sldLayoutId id="2147483792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ev2.baidu.com/ueditor/jsp/upload/file/20190507/1557215130931063043.do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2.baidu.com/newdev2/dist/index.html#/content/?pageType=1&amp;productlineId=3&amp;nodeId=128&amp;pageId=37&amp;url=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ev2.baidu.com/newdev2/dist/index.html#/content/?pageType=1&amp;productlineId=3&amp;nodeId=128&amp;pageId=37&amp;url=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73E74CB-612A-4A4F-8747-33A85488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7082299" y="2033141"/>
            <a:ext cx="1954197" cy="107721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200" dirty="0">
                <a:solidFill>
                  <a:prstClr val="white"/>
                </a:solidFill>
                <a:latin typeface="+mj-ea"/>
                <a:ea typeface="+mj-ea"/>
              </a:rPr>
              <a:t>搜索推广</a:t>
            </a:r>
            <a:endParaRPr lang="en-US" altLang="zh-CN" sz="3200" b="1" spc="200" dirty="0">
              <a:solidFill>
                <a:prstClr val="white"/>
              </a:solidFill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200" dirty="0">
                <a:solidFill>
                  <a:prstClr val="white"/>
                </a:solidFill>
                <a:latin typeface="+mj-ea"/>
                <a:ea typeface="+mj-ea"/>
              </a:rPr>
              <a:t>——API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583782-7622-2A44-B7BF-C6DCD9D5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6256" cy="51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5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08B42A80-3241-2149-8FD9-16FC615D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5933CB-564C-A545-96FE-11ECEB5E8452}"/>
              </a:ext>
            </a:extLst>
          </p:cNvPr>
          <p:cNvSpPr txBox="1"/>
          <p:nvPr/>
        </p:nvSpPr>
        <p:spPr>
          <a:xfrm>
            <a:off x="5063549" y="69954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kumimoji="1" lang="zh-CN" altLang="en-US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使用步骤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1F272-F75F-EC43-AEA8-C721BD35E845}"/>
              </a:ext>
            </a:extLst>
          </p:cNvPr>
          <p:cNvSpPr txBox="1"/>
          <p:nvPr/>
        </p:nvSpPr>
        <p:spPr>
          <a:xfrm>
            <a:off x="323528" y="69954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kumimoji="1" lang="zh-CN" altLang="en-US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开通流程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8CD12E-1760-3D4F-B5E1-253ECFDFCE6B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1C24AB-40BC-C341-885A-E14F1B357664}"/>
              </a:ext>
            </a:extLst>
          </p:cNvPr>
          <p:cNvSpPr txBox="1"/>
          <p:nvPr/>
        </p:nvSpPr>
        <p:spPr>
          <a:xfrm>
            <a:off x="251520" y="2184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产品开通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00AB1B-2828-C049-A5A0-D9A9612183D6}"/>
              </a:ext>
            </a:extLst>
          </p:cNvPr>
          <p:cNvSpPr txBox="1"/>
          <p:nvPr/>
        </p:nvSpPr>
        <p:spPr>
          <a:xfrm>
            <a:off x="323527" y="163564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kumimoji="1" lang="zh-CN" altLang="en-US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开通方式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002054-6A0C-1E4F-A6F9-128E2A114654}"/>
              </a:ext>
            </a:extLst>
          </p:cNvPr>
          <p:cNvSpPr/>
          <p:nvPr/>
        </p:nvSpPr>
        <p:spPr>
          <a:xfrm>
            <a:off x="395536" y="115149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申请权限</a:t>
            </a:r>
            <a:r>
              <a:rPr lang="en-US" altLang="zh-CN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权限开通（获取</a:t>
            </a:r>
            <a:r>
              <a:rPr lang="en-US" altLang="zh-CN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token</a:t>
            </a:r>
            <a:r>
              <a:rPr lang="zh-CN" altLang="en-US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—API</a:t>
            </a:r>
            <a:r>
              <a:rPr lang="zh-CN" altLang="en-US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调用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B21B60-B6D2-6B40-87C3-B3CC163DEC85}"/>
              </a:ext>
            </a:extLst>
          </p:cNvPr>
          <p:cNvSpPr/>
          <p:nvPr/>
        </p:nvSpPr>
        <p:spPr>
          <a:xfrm>
            <a:off x="489791" y="2263563"/>
            <a:ext cx="3275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普通权限</a:t>
            </a:r>
            <a:r>
              <a:rPr lang="en-US" altLang="zh-CN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</a:t>
            </a:r>
            <a:r>
              <a:rPr lang="en-US" altLang="zh-CN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</a:t>
            </a:r>
            <a:r>
              <a:rPr lang="zh-CN" altLang="en-US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秘自助开通</a:t>
            </a:r>
            <a:r>
              <a:rPr lang="en-US" altLang="zh-CN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API</a:t>
            </a:r>
            <a:r>
              <a:rPr lang="zh-CN" altLang="en-US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权限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737767-538F-B143-898A-9A12AF488FB1}"/>
              </a:ext>
            </a:extLst>
          </p:cNvPr>
          <p:cNvSpPr/>
          <p:nvPr/>
        </p:nvSpPr>
        <p:spPr>
          <a:xfrm>
            <a:off x="447511" y="2578995"/>
            <a:ext cx="37265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秘入口：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1. 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在百度商业开发者中心（</a:t>
            </a:r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dev2.baidu.com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）右侧找到</a:t>
            </a:r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秘（一个小机器人）图标，点击打开。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2. 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直接在</a:t>
            </a:r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URL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地址栏里输入</a:t>
            </a:r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秘地址：</a:t>
            </a:r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http://</a:t>
            </a:r>
            <a:r>
              <a:rPr lang="en-US" altLang="zh-CN" sz="10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mishu.baidu.com</a:t>
            </a:r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lang="en-US" altLang="zh-CN" sz="10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home.html?from</a:t>
            </a:r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=4&amp;refer=4_1</a:t>
            </a:r>
            <a:endParaRPr lang="zh-CN" altLang="en-US" sz="1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502058-D86D-984F-843C-FB38F6EB8604}"/>
              </a:ext>
            </a:extLst>
          </p:cNvPr>
          <p:cNvSpPr/>
          <p:nvPr/>
        </p:nvSpPr>
        <p:spPr>
          <a:xfrm>
            <a:off x="440857" y="3636819"/>
            <a:ext cx="3951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账户管家</a:t>
            </a:r>
            <a:r>
              <a:rPr lang="en-US" altLang="zh-CN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lang="zh-CN" altLang="en-US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代理商</a:t>
            </a:r>
            <a:r>
              <a:rPr lang="en-US" altLang="zh-CN" sz="1400" b="1" dirty="0">
                <a:solidFill>
                  <a:schemeClr val="bg1"/>
                </a:solidFill>
              </a:rPr>
              <a:t>/</a:t>
            </a:r>
            <a:r>
              <a:rPr lang="zh-CN" altLang="en-US" sz="1400" b="1" dirty="0">
                <a:solidFill>
                  <a:schemeClr val="bg1"/>
                </a:solidFill>
              </a:rPr>
              <a:t>渠道代理商权限</a:t>
            </a:r>
            <a:r>
              <a:rPr lang="en-US" altLang="zh-CN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邮件申请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F6A737-2B5C-7841-8C91-A3D081E3E2E1}"/>
              </a:ext>
            </a:extLst>
          </p:cNvPr>
          <p:cNvSpPr/>
          <p:nvPr/>
        </p:nvSpPr>
        <p:spPr>
          <a:xfrm>
            <a:off x="460988" y="404384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按照模板填写“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百度推广</a:t>
            </a:r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权限申请单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”，并提供正常生效的账户和申请理由，发送邮件至</a:t>
            </a:r>
            <a:r>
              <a:rPr lang="en-US" altLang="zh-CN" sz="10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apihelp@baidu.com</a:t>
            </a:r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邮件组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151E4A-8F10-6244-80D1-0F9112D6D0D3}"/>
              </a:ext>
            </a:extLst>
          </p:cNvPr>
          <p:cNvSpPr/>
          <p:nvPr/>
        </p:nvSpPr>
        <p:spPr>
          <a:xfrm>
            <a:off x="479109" y="2218397"/>
            <a:ext cx="4380923" cy="241022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C20608-E8F1-AF4D-B9C0-DCA4C4193B0F}"/>
              </a:ext>
            </a:extLst>
          </p:cNvPr>
          <p:cNvSpPr/>
          <p:nvPr/>
        </p:nvSpPr>
        <p:spPr>
          <a:xfrm>
            <a:off x="5148064" y="1190178"/>
            <a:ext cx="3672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第一步：获取</a:t>
            </a:r>
            <a:r>
              <a:rPr lang="en-US" altLang="zh-CN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token</a:t>
            </a:r>
          </a:p>
          <a:p>
            <a:endParaRPr lang="zh-CN" altLang="en-US" sz="1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权限开通后，用户需登录百度商业开发者中心（</a:t>
            </a:r>
            <a:r>
              <a:rPr lang="en-US" altLang="zh-CN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dev2.baidu.com</a:t>
            </a:r>
            <a:r>
              <a:rPr lang="zh-CN" altLang="en-US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），打开个人中心（在页面右上角），签署线上协议，获得权限代码（</a:t>
            </a:r>
            <a:r>
              <a:rPr lang="en-US" altLang="zh-CN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token</a:t>
            </a:r>
            <a:r>
              <a:rPr lang="zh-CN" altLang="en-US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），大概</a:t>
            </a:r>
            <a:r>
              <a:rPr lang="en-US" altLang="zh-CN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  <a:r>
              <a:rPr lang="zh-CN" altLang="en-US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分钟后生效即可调用</a:t>
            </a:r>
            <a:r>
              <a:rPr lang="en-US" altLang="zh-CN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API</a:t>
            </a:r>
            <a:endParaRPr lang="zh-CN" altLang="en-US" sz="11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F68D29-7AC4-6B45-B6DE-5F7EB643F12C}"/>
              </a:ext>
            </a:extLst>
          </p:cNvPr>
          <p:cNvSpPr/>
          <p:nvPr/>
        </p:nvSpPr>
        <p:spPr>
          <a:xfrm>
            <a:off x="5148063" y="2933459"/>
            <a:ext cx="3672409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第二步：查看文档、接口调用</a:t>
            </a:r>
            <a:endParaRPr lang="en-US" altLang="zh-CN" sz="1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zh-CN" altLang="en-US" sz="1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参考搜索推广</a:t>
            </a:r>
            <a:r>
              <a:rPr lang="en-US" altLang="zh-CN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“开发文档”和“示例代码”进行</a:t>
            </a:r>
            <a:r>
              <a:rPr lang="en-US" altLang="zh-CN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调用</a:t>
            </a:r>
          </a:p>
          <a:p>
            <a:endParaRPr lang="en-US" altLang="zh-CN" dirty="0"/>
          </a:p>
          <a:p>
            <a: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文档地址：</a:t>
            </a:r>
            <a:r>
              <a:rPr lang="en-US" altLang="zh-CN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http://dev2.baidu.com/newdev2/dist/index.html#/content/?pageType=1&amp;productlineId=3&amp;nodeId=128&amp;pageId=37&amp;url=</a:t>
            </a:r>
            <a:br>
              <a:rPr lang="zh-CN" altLang="en-US" sz="1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endParaRPr lang="zh-CN" altLang="en-US" sz="1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90B7DBB-640C-9B42-BD72-029E5DBC3608}"/>
              </a:ext>
            </a:extLst>
          </p:cNvPr>
          <p:cNvSpPr/>
          <p:nvPr/>
        </p:nvSpPr>
        <p:spPr>
          <a:xfrm>
            <a:off x="5063549" y="1190178"/>
            <a:ext cx="3765842" cy="1200329"/>
          </a:xfrm>
          <a:prstGeom prst="roundRect">
            <a:avLst>
              <a:gd name="adj" fmla="val 397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6DCAFF9D-A7E0-484E-8984-D20596E6DC54}"/>
              </a:ext>
            </a:extLst>
          </p:cNvPr>
          <p:cNvSpPr/>
          <p:nvPr/>
        </p:nvSpPr>
        <p:spPr>
          <a:xfrm>
            <a:off x="6764656" y="2499742"/>
            <a:ext cx="327624" cy="216024"/>
          </a:xfrm>
          <a:prstGeom prst="downArrow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065AC09-B5D7-9D41-90AA-AE83FBE7C513}"/>
              </a:ext>
            </a:extLst>
          </p:cNvPr>
          <p:cNvSpPr/>
          <p:nvPr/>
        </p:nvSpPr>
        <p:spPr>
          <a:xfrm>
            <a:off x="5063549" y="2823345"/>
            <a:ext cx="3765842" cy="1805279"/>
          </a:xfrm>
          <a:prstGeom prst="roundRect">
            <a:avLst>
              <a:gd name="adj" fmla="val 455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16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B15DE3-048B-6741-AB87-44F9864A2AE6}"/>
              </a:ext>
            </a:extLst>
          </p:cNvPr>
          <p:cNvSpPr txBox="1"/>
          <p:nvPr/>
        </p:nvSpPr>
        <p:spPr>
          <a:xfrm>
            <a:off x="3779587" y="1641277"/>
            <a:ext cx="158482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75798"/>
            <a:r>
              <a:rPr lang="en-US" altLang="zh-CN" sz="869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69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3701DC-91B4-4643-B436-93B7B729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435" y="2787773"/>
            <a:ext cx="1113137" cy="56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3186" tIns="21593" rIns="43186" bIns="21593">
            <a:spAutoFit/>
          </a:bodyPr>
          <a:lstStyle/>
          <a:p>
            <a:pPr lvl="0" hangingPunct="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  <a:sym typeface="等线"/>
              </a:rPr>
              <a:t>功能介绍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7AD5F6-ACFA-FF48-9D94-71F89C4F1D2D}"/>
              </a:ext>
            </a:extLst>
          </p:cNvPr>
          <p:cNvSpPr txBox="1"/>
          <p:nvPr/>
        </p:nvSpPr>
        <p:spPr>
          <a:xfrm>
            <a:off x="3640430" y="3487316"/>
            <a:ext cx="19351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数据深度打通</a:t>
            </a:r>
            <a:endParaRPr kumimoji="1" lang="en-US" altLang="zh-CN" sz="140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物料批量操作</a:t>
            </a:r>
            <a:endParaRPr kumimoji="1" lang="en-US" altLang="zh-CN" sz="140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物料快速同步</a:t>
            </a:r>
            <a:endParaRPr kumimoji="1" lang="en-US" altLang="zh-CN" sz="140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更多功能</a:t>
            </a:r>
            <a:r>
              <a:rPr kumimoji="1" lang="en-US" altLang="zh-CN" sz="14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...</a:t>
            </a:r>
            <a:endParaRPr kumimoji="1" lang="zh-CN" altLang="en-US" sz="140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50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70CFEDD-3A13-5F44-9346-C69380FB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9AD75D-2A24-634C-A85A-D8F204D7DCEB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9D0344-E110-2D43-A078-AA8936257E81}"/>
              </a:ext>
            </a:extLst>
          </p:cNvPr>
          <p:cNvSpPr txBox="1"/>
          <p:nvPr/>
        </p:nvSpPr>
        <p:spPr>
          <a:xfrm>
            <a:off x="395536" y="86966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目标：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C0C569-2430-3146-916E-D8310F6BBA9E}"/>
              </a:ext>
            </a:extLst>
          </p:cNvPr>
          <p:cNvSpPr txBox="1"/>
          <p:nvPr/>
        </p:nvSpPr>
        <p:spPr>
          <a:xfrm>
            <a:off x="398848" y="1275606"/>
            <a:ext cx="6652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1.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 希望每天早上</a:t>
            </a: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8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点查阅数据报表？</a:t>
            </a:r>
            <a:endParaRPr kumimoji="1" lang="en-US" altLang="zh-CN" sz="1200" spc="500" dirty="0">
              <a:solidFill>
                <a:prstClr val="white"/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2.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 希望将多个账户数据对接到企业营销系统中，指导下一步优化？</a:t>
            </a:r>
            <a:endParaRPr kumimoji="1" lang="en-US" altLang="zh-CN" sz="1200" spc="500" dirty="0">
              <a:solidFill>
                <a:prstClr val="white"/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3.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 希望将数据存储起来、建立营销数据中心，长期把控账户效果？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E9D512-C980-674B-8739-472AA4BE508A}"/>
              </a:ext>
            </a:extLst>
          </p:cNvPr>
          <p:cNvSpPr txBox="1"/>
          <p:nvPr/>
        </p:nvSpPr>
        <p:spPr>
          <a:xfrm>
            <a:off x="395536" y="2165811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问题：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790B47-9EA4-2044-942B-39CCF4A48B6D}"/>
              </a:ext>
            </a:extLst>
          </p:cNvPr>
          <p:cNvSpPr txBox="1"/>
          <p:nvPr/>
        </p:nvSpPr>
        <p:spPr>
          <a:xfrm>
            <a:off x="395536" y="2571750"/>
            <a:ext cx="4796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Excel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人工方式查看数据，费时费力、容易出错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E5A111-9BAA-7C4B-B17D-C013A1B3EC3C}"/>
              </a:ext>
            </a:extLst>
          </p:cNvPr>
          <p:cNvSpPr txBox="1"/>
          <p:nvPr/>
        </p:nvSpPr>
        <p:spPr>
          <a:xfrm>
            <a:off x="395536" y="3267730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解决方案：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F5D60B-590C-9449-B584-7E13FED23578}"/>
              </a:ext>
            </a:extLst>
          </p:cNvPr>
          <p:cNvSpPr txBox="1"/>
          <p:nvPr/>
        </p:nvSpPr>
        <p:spPr>
          <a:xfrm>
            <a:off x="395537" y="368564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通过</a:t>
            </a: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API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可实现实时调用百度推广平台投放数据，与企业后端转化数据进行关联，打通数据通道；</a:t>
            </a:r>
            <a:endParaRPr kumimoji="1" lang="en-US" altLang="zh-CN" sz="1200" spc="500" dirty="0">
              <a:solidFill>
                <a:prstClr val="white"/>
              </a:solidFill>
              <a:latin typeface="+mn-ea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支持将数据定时、定期导出到企业自身营销系统，建立营销数据中心，并帮助优化师进行归因分析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48EE49-2291-DE4B-8C39-83D9CA74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-20540"/>
            <a:ext cx="4066274" cy="9104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FD7DB72-EB8C-CA46-9FD7-286BF84FF5E9}"/>
              </a:ext>
            </a:extLst>
          </p:cNvPr>
          <p:cNvSpPr txBox="1">
            <a:spLocks/>
          </p:cNvSpPr>
          <p:nvPr/>
        </p:nvSpPr>
        <p:spPr>
          <a:xfrm>
            <a:off x="420754" y="237376"/>
            <a:ext cx="2304256" cy="559435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数据深度打通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C40A27-DEB3-AF49-9D43-2A1C78614873}"/>
              </a:ext>
            </a:extLst>
          </p:cNvPr>
          <p:cNvSpPr/>
          <p:nvPr/>
        </p:nvSpPr>
        <p:spPr>
          <a:xfrm>
            <a:off x="-36293" y="-20540"/>
            <a:ext cx="143797" cy="894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929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9DB0A150-B53E-5244-9F04-74B80B4B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9AD75D-2A24-634C-A85A-D8F204D7DCEB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D39BA9-BBB6-E942-9372-DAF71939B795}"/>
              </a:ext>
            </a:extLst>
          </p:cNvPr>
          <p:cNvSpPr txBox="1"/>
          <p:nvPr/>
        </p:nvSpPr>
        <p:spPr>
          <a:xfrm>
            <a:off x="430741" y="993513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获取凤巢平台投放数据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7F9732-C92E-1349-A747-6646270FDE30}"/>
              </a:ext>
            </a:extLst>
          </p:cNvPr>
          <p:cNvSpPr/>
          <p:nvPr/>
        </p:nvSpPr>
        <p:spPr>
          <a:xfrm>
            <a:off x="808304" y="1358697"/>
            <a:ext cx="6840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通过调用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API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数据报告接口，获取不同类型投放数据报告，即时同步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支持：账户、计划、单元、关键词、搜索词、创意、配对、地域、二级地域、历史数据排名、数据实时看报告。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D208BE-71FF-EF4F-8D37-719EEAC191E7}"/>
              </a:ext>
            </a:extLst>
          </p:cNvPr>
          <p:cNvSpPr/>
          <p:nvPr/>
        </p:nvSpPr>
        <p:spPr>
          <a:xfrm>
            <a:off x="817944" y="2959446"/>
            <a:ext cx="252027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小量物料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，返回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条数有限制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，但是实时响应性强（即时请求、即时返回）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7978EC-FA5C-D84F-91B8-820B60B29276}"/>
              </a:ext>
            </a:extLst>
          </p:cNvPr>
          <p:cNvSpPr/>
          <p:nvPr/>
        </p:nvSpPr>
        <p:spPr>
          <a:xfrm>
            <a:off x="1376683" y="2590114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实时报告</a:t>
            </a:r>
            <a:endParaRPr lang="zh-CN" altLang="en-US" dirty="0"/>
          </a:p>
        </p:txBody>
      </p:sp>
      <p:cxnSp>
        <p:nvCxnSpPr>
          <p:cNvPr id="13" name="直接连接符 11">
            <a:extLst>
              <a:ext uri="{FF2B5EF4-FFF2-40B4-BE49-F238E27FC236}">
                <a16:creationId xmlns:a16="http://schemas.microsoft.com/office/drawing/2014/main" id="{D3DFD21C-C167-384C-A3D2-8B97B7DC35CF}"/>
              </a:ext>
            </a:extLst>
          </p:cNvPr>
          <p:cNvCxnSpPr>
            <a:cxnSpLocks/>
          </p:cNvCxnSpPr>
          <p:nvPr/>
        </p:nvCxnSpPr>
        <p:spPr>
          <a:xfrm>
            <a:off x="4228684" y="2556415"/>
            <a:ext cx="0" cy="1292022"/>
          </a:xfrm>
          <a:prstGeom prst="line">
            <a:avLst/>
          </a:prstGeom>
          <a:ln w="12700">
            <a:solidFill>
              <a:srgbClr val="FFFF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73EA8BD-400D-0340-9CF0-42842771389A}"/>
              </a:ext>
            </a:extLst>
          </p:cNvPr>
          <p:cNvSpPr/>
          <p:nvPr/>
        </p:nvSpPr>
        <p:spPr>
          <a:xfrm>
            <a:off x="5782125" y="254968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异步报告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15DAE5-F01C-0846-910A-8E3102A7A4E0}"/>
              </a:ext>
            </a:extLst>
          </p:cNvPr>
          <p:cNvSpPr/>
          <p:nvPr/>
        </p:nvSpPr>
        <p:spPr>
          <a:xfrm>
            <a:off x="5182429" y="2934549"/>
            <a:ext cx="254805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大量物料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，返回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条数无限制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，需要请求报告、生成文件、获取状态进行下载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3926A81-8D82-0645-BFC6-A19C1E0725F4}"/>
              </a:ext>
            </a:extLst>
          </p:cNvPr>
          <p:cNvSpPr/>
          <p:nvPr/>
        </p:nvSpPr>
        <p:spPr bwMode="auto">
          <a:xfrm flipH="1">
            <a:off x="839155" y="2531519"/>
            <a:ext cx="2439533" cy="1364031"/>
          </a:xfrm>
          <a:prstGeom prst="roundRect">
            <a:avLst>
              <a:gd name="adj" fmla="val 4145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179FE61-5BB0-3D4B-B29A-A98A9129974C}"/>
              </a:ext>
            </a:extLst>
          </p:cNvPr>
          <p:cNvSpPr/>
          <p:nvPr/>
        </p:nvSpPr>
        <p:spPr bwMode="auto">
          <a:xfrm flipH="1">
            <a:off x="5209531" y="2531518"/>
            <a:ext cx="2439533" cy="1364031"/>
          </a:xfrm>
          <a:prstGeom prst="roundRect">
            <a:avLst>
              <a:gd name="adj" fmla="val 4145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4C3B1C-9CF0-A34D-AF5C-B2218F02158A}"/>
              </a:ext>
            </a:extLst>
          </p:cNvPr>
          <p:cNvSpPr/>
          <p:nvPr/>
        </p:nvSpPr>
        <p:spPr>
          <a:xfrm>
            <a:off x="1900091" y="2134677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报告总体分为两种类型：实时报告和异步报告，具体区别如下：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F8E2F5-2361-CF4F-BFEF-9D5C39D0AAF9}"/>
              </a:ext>
            </a:extLst>
          </p:cNvPr>
          <p:cNvSpPr txBox="1"/>
          <p:nvPr/>
        </p:nvSpPr>
        <p:spPr>
          <a:xfrm>
            <a:off x="428164" y="4102652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转化效果关联：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4F80FD-647D-6640-AB39-6A7C6136F1E1}"/>
              </a:ext>
            </a:extLst>
          </p:cNvPr>
          <p:cNvSpPr/>
          <p:nvPr/>
        </p:nvSpPr>
        <p:spPr>
          <a:xfrm>
            <a:off x="817944" y="4433428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API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支持广告主在关键词、创意中添加特定的通配符标识，当广告被访问时，该通配符标识会替换为相应的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数值替换，从而帮助广告主对关键词、创意带来的转化效果进行追踪与分析。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19E0B47-5994-8340-812D-FCE7432E344D}"/>
              </a:ext>
            </a:extLst>
          </p:cNvPr>
          <p:cNvSpPr/>
          <p:nvPr/>
        </p:nvSpPr>
        <p:spPr>
          <a:xfrm>
            <a:off x="601920" y="2065133"/>
            <a:ext cx="7272808" cy="19314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EB9D033-B531-C041-934E-AA9D7391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-20540"/>
            <a:ext cx="3874785" cy="87553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FD7DB72-EB8C-CA46-9FD7-286BF84FF5E9}"/>
              </a:ext>
            </a:extLst>
          </p:cNvPr>
          <p:cNvSpPr txBox="1">
            <a:spLocks/>
          </p:cNvSpPr>
          <p:nvPr/>
        </p:nvSpPr>
        <p:spPr>
          <a:xfrm>
            <a:off x="325114" y="184286"/>
            <a:ext cx="1647773" cy="559435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实现原理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22B0DA-4F1F-F945-8FE9-7C9E2CCD46C2}"/>
              </a:ext>
            </a:extLst>
          </p:cNvPr>
          <p:cNvSpPr/>
          <p:nvPr/>
        </p:nvSpPr>
        <p:spPr>
          <a:xfrm>
            <a:off x="-36293" y="-20540"/>
            <a:ext cx="143797" cy="894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49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77A43AD4-F4C7-314C-820B-4825BB98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123478"/>
            <a:ext cx="9289032" cy="51640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9AD75D-2A24-634C-A85A-D8F204D7DCEB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B21459-544B-144B-8193-758D6210F6C8}"/>
              </a:ext>
            </a:extLst>
          </p:cNvPr>
          <p:cNvSpPr/>
          <p:nvPr/>
        </p:nvSpPr>
        <p:spPr>
          <a:xfrm>
            <a:off x="375146" y="1394051"/>
            <a:ext cx="412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CN" sz="2400" b="1" dirty="0" err="1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ReportService</a:t>
            </a:r>
            <a:r>
              <a:rPr kumimoji="1" lang="zh-CN" altLang="en-US" sz="1600" b="1" spc="500" dirty="0">
                <a:solidFill>
                  <a:prstClr val="white"/>
                </a:solidFill>
                <a:latin typeface="+mn-lt"/>
                <a:ea typeface="微软雅黑" pitchFamily="34" charset="-122"/>
                <a:cs typeface="Arial" panose="020B0604020202020204" pitchFamily="34" charset="0"/>
              </a:rPr>
              <a:t>（</a:t>
            </a: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数据报告服务）</a:t>
            </a:r>
            <a:endParaRPr kumimoji="1" lang="zh-CN" altLang="zh-CN" sz="1600" b="1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DD100A-ABF3-5C42-84CB-7858A15EC7AD}"/>
              </a:ext>
            </a:extLst>
          </p:cNvPr>
          <p:cNvSpPr/>
          <p:nvPr/>
        </p:nvSpPr>
        <p:spPr>
          <a:xfrm>
            <a:off x="793337" y="1915936"/>
            <a:ext cx="628877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spc="500" dirty="0">
                <a:solidFill>
                  <a:prstClr val="white"/>
                </a:solidFill>
                <a:latin typeface="+mj-lt"/>
                <a:ea typeface="+mn-ea"/>
              </a:rPr>
              <a:t>—</a:t>
            </a:r>
            <a:r>
              <a:rPr lang="en-US" altLang="zh-CN" sz="14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getRealTimeData</a:t>
            </a:r>
            <a:r>
              <a:rPr kumimoji="1" lang="zh-CN" altLang="en-US" sz="1400" spc="500" dirty="0">
                <a:solidFill>
                  <a:prstClr val="white"/>
                </a:solidFill>
                <a:latin typeface="+mj-lt"/>
                <a:ea typeface="+mn-ea"/>
              </a:rPr>
              <a:t>（实时报告接口</a:t>
            </a:r>
            <a:r>
              <a:rPr kumimoji="1" lang="en-US" altLang="zh-CN" sz="1400" spc="500" dirty="0">
                <a:solidFill>
                  <a:prstClr val="white"/>
                </a:solidFill>
                <a:latin typeface="+mj-lt"/>
                <a:ea typeface="+mn-ea"/>
              </a:rPr>
              <a:t>-</a:t>
            </a:r>
            <a:r>
              <a:rPr kumimoji="1" lang="zh-CN" altLang="en-US" sz="1400" spc="500" dirty="0">
                <a:solidFill>
                  <a:prstClr val="white"/>
                </a:solidFill>
                <a:latin typeface="+mj-lt"/>
                <a:ea typeface="+mn-ea"/>
              </a:rPr>
              <a:t>包含多种报告类型）</a:t>
            </a:r>
            <a:endParaRPr kumimoji="1" lang="en-US" altLang="zh-CN" sz="1400" spc="500" dirty="0">
              <a:solidFill>
                <a:prstClr val="white"/>
              </a:solidFill>
              <a:latin typeface="+mj-lt"/>
              <a:ea typeface="+mn-ea"/>
            </a:endParaRPr>
          </a:p>
          <a:p>
            <a:r>
              <a:rPr kumimoji="1" lang="en-US" altLang="zh-CN" sz="1400" spc="500" dirty="0">
                <a:solidFill>
                  <a:prstClr val="white"/>
                </a:solidFill>
                <a:latin typeface="+mj-lt"/>
                <a:ea typeface="+mn-ea"/>
              </a:rPr>
              <a:t>—</a:t>
            </a:r>
            <a:r>
              <a:rPr lang="en-US" altLang="zh-CN" sz="14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getProfessionalReportId</a:t>
            </a:r>
            <a:r>
              <a:rPr kumimoji="1" lang="zh-CN" altLang="zh-CN" sz="1400" spc="500" dirty="0">
                <a:solidFill>
                  <a:prstClr val="white"/>
                </a:solidFill>
                <a:latin typeface="+mj-lt"/>
                <a:ea typeface="+mn-ea"/>
              </a:rPr>
              <a:t> </a:t>
            </a:r>
            <a:r>
              <a:rPr kumimoji="1" lang="zh-CN" altLang="en-US" sz="1400" spc="500" dirty="0">
                <a:solidFill>
                  <a:prstClr val="white"/>
                </a:solidFill>
                <a:latin typeface="+mj-lt"/>
                <a:ea typeface="+mn-ea"/>
              </a:rPr>
              <a:t>（异步报告接口</a:t>
            </a:r>
            <a:r>
              <a:rPr kumimoji="1" lang="en-US" altLang="zh-CN" sz="1400" spc="500" dirty="0">
                <a:solidFill>
                  <a:prstClr val="white"/>
                </a:solidFill>
                <a:latin typeface="+mj-lt"/>
                <a:ea typeface="+mn-ea"/>
              </a:rPr>
              <a:t>-</a:t>
            </a:r>
            <a:r>
              <a:rPr kumimoji="1" lang="zh-CN" altLang="en-US" sz="1400" spc="500" dirty="0">
                <a:solidFill>
                  <a:prstClr val="white"/>
                </a:solidFill>
                <a:latin typeface="+mj-lt"/>
                <a:ea typeface="+mn-ea"/>
              </a:rPr>
              <a:t>包含多种报告类型）</a:t>
            </a:r>
            <a:endParaRPr kumimoji="1" lang="en-US" altLang="zh-CN" sz="1400" spc="500" dirty="0">
              <a:solidFill>
                <a:prstClr val="white"/>
              </a:solidFill>
              <a:latin typeface="+mj-lt"/>
              <a:ea typeface="+mn-ea"/>
            </a:endParaRPr>
          </a:p>
          <a:p>
            <a:r>
              <a:rPr kumimoji="1" lang="en-US" altLang="zh-CN" sz="1400" spc="500" dirty="0">
                <a:solidFill>
                  <a:prstClr val="white"/>
                </a:solidFill>
                <a:latin typeface="+mj-lt"/>
                <a:ea typeface="+mn-ea"/>
              </a:rPr>
              <a:t>—</a:t>
            </a:r>
            <a:r>
              <a:rPr lang="en-US" altLang="zh-CN" sz="14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getReportState</a:t>
            </a:r>
            <a:r>
              <a:rPr kumimoji="1" lang="zh-CN" altLang="en-US" sz="1400" spc="500" dirty="0">
                <a:solidFill>
                  <a:prstClr val="white"/>
                </a:solidFill>
                <a:latin typeface="+mj-lt"/>
                <a:ea typeface="+mn-ea"/>
              </a:rPr>
              <a:t>（异步报告查询生成状态接口）</a:t>
            </a:r>
          </a:p>
          <a:p>
            <a:r>
              <a:rPr kumimoji="1" lang="en-US" altLang="zh-CN" sz="1400" spc="500" dirty="0">
                <a:solidFill>
                  <a:prstClr val="white"/>
                </a:solidFill>
                <a:latin typeface="+mj-lt"/>
                <a:ea typeface="+mn-ea"/>
              </a:rPr>
              <a:t>—</a:t>
            </a:r>
            <a:r>
              <a:rPr lang="en-US" altLang="zh-CN" sz="14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getReportFileUrl</a:t>
            </a:r>
            <a:r>
              <a:rPr kumimoji="1" lang="zh-CN" altLang="en-US" sz="1400" spc="500" dirty="0">
                <a:solidFill>
                  <a:prstClr val="white"/>
                </a:solidFill>
                <a:latin typeface="+mj-lt"/>
                <a:ea typeface="+mn-ea"/>
              </a:rPr>
              <a:t>（异步报告下载地址）</a:t>
            </a:r>
            <a:endParaRPr kumimoji="1" lang="en-US" altLang="zh-CN" sz="1400" spc="500" dirty="0">
              <a:solidFill>
                <a:prstClr val="white"/>
              </a:solidFill>
              <a:latin typeface="+mj-lt"/>
              <a:ea typeface="+mn-ea"/>
            </a:endParaRPr>
          </a:p>
          <a:p>
            <a:r>
              <a:rPr kumimoji="1" lang="en-US" altLang="zh-CN" sz="1400" spc="500" dirty="0">
                <a:solidFill>
                  <a:prstClr val="white"/>
                </a:solidFill>
                <a:latin typeface="+mj-lt"/>
              </a:rPr>
              <a:t>—</a:t>
            </a:r>
            <a:r>
              <a:rPr lang="en-US" altLang="zh-CN" sz="14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getRealTimePairData</a:t>
            </a:r>
            <a:r>
              <a:rPr kumimoji="1" lang="zh-CN" altLang="en-US" sz="1400" spc="500" dirty="0">
                <a:solidFill>
                  <a:prstClr val="white"/>
                </a:solidFill>
                <a:latin typeface="+mj-lt"/>
                <a:ea typeface="+mn-ea"/>
              </a:rPr>
              <a:t>（搜索词报告接口）</a:t>
            </a:r>
            <a:r>
              <a:rPr kumimoji="1" lang="zh-CN" altLang="zh-CN" sz="1400" spc="500" dirty="0">
                <a:solidFill>
                  <a:prstClr val="white"/>
                </a:solidFill>
                <a:latin typeface="+mj-lt"/>
                <a:ea typeface="+mn-ea"/>
              </a:rPr>
              <a:t> </a:t>
            </a:r>
            <a:endParaRPr kumimoji="1" lang="zh-CN" altLang="en-US" sz="1400" spc="500" dirty="0">
              <a:solidFill>
                <a:prstClr val="white"/>
              </a:solidFill>
              <a:latin typeface="+mj-lt"/>
              <a:ea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232C2E-5AC7-104B-B326-0DE7F55CEBFD}"/>
              </a:ext>
            </a:extLst>
          </p:cNvPr>
          <p:cNvSpPr/>
          <p:nvPr/>
        </p:nvSpPr>
        <p:spPr>
          <a:xfrm>
            <a:off x="524174" y="3497520"/>
            <a:ext cx="4362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CN" sz="2400" b="1" dirty="0" err="1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LiveReportService</a:t>
            </a:r>
            <a:r>
              <a:rPr kumimoji="1" lang="zh-CN" altLang="en-US" sz="1600" b="1" spc="50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（数据实时看）</a:t>
            </a:r>
            <a:endParaRPr kumimoji="1" lang="zh-CN" altLang="zh-CN" sz="1600" b="1" spc="50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F2BD9C-6AAB-6747-9804-2BE29DB6C668}"/>
              </a:ext>
            </a:extLst>
          </p:cNvPr>
          <p:cNvSpPr/>
          <p:nvPr/>
        </p:nvSpPr>
        <p:spPr>
          <a:xfrm>
            <a:off x="793337" y="3957850"/>
            <a:ext cx="3778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en-US" altLang="zh-CN" sz="1400" dirty="0" err="1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getAccountLiveData</a:t>
            </a:r>
            <a:r>
              <a:rPr lang="zh-CN" altLang="en-US" sz="1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（账户和计划实时数据）</a:t>
            </a:r>
            <a:endParaRPr lang="en-US" altLang="zh-CN" sz="14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en-US" altLang="zh-CN" sz="1400" dirty="0" err="1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getKeywordLiveData</a:t>
            </a:r>
            <a:r>
              <a:rPr lang="zh-CN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（关键词实时数据）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EA3F48-002B-0E40-95EB-EB466CAA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-20538"/>
            <a:ext cx="3845859" cy="89421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FD7DB72-EB8C-CA46-9FD7-286BF84FF5E9}"/>
              </a:ext>
            </a:extLst>
          </p:cNvPr>
          <p:cNvSpPr txBox="1">
            <a:spLocks/>
          </p:cNvSpPr>
          <p:nvPr/>
        </p:nvSpPr>
        <p:spPr>
          <a:xfrm>
            <a:off x="292331" y="187360"/>
            <a:ext cx="1647773" cy="432038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功能接口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D467D96-CB78-1F43-A1DA-869C5821321F}"/>
              </a:ext>
            </a:extLst>
          </p:cNvPr>
          <p:cNvSpPr/>
          <p:nvPr/>
        </p:nvSpPr>
        <p:spPr>
          <a:xfrm>
            <a:off x="-36293" y="-20540"/>
            <a:ext cx="143797" cy="894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132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6C7BFF-0596-7641-A01F-2E1369132A8F}"/>
              </a:ext>
            </a:extLst>
          </p:cNvPr>
          <p:cNvSpPr txBox="1"/>
          <p:nvPr/>
        </p:nvSpPr>
        <p:spPr>
          <a:xfrm>
            <a:off x="395536" y="86966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目标：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7C4727-8909-F547-B4C7-36E302CB7909}"/>
              </a:ext>
            </a:extLst>
          </p:cNvPr>
          <p:cNvSpPr txBox="1"/>
          <p:nvPr/>
        </p:nvSpPr>
        <p:spPr>
          <a:xfrm>
            <a:off x="398848" y="1275606"/>
            <a:ext cx="6325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更新</a:t>
            </a: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10000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个关键词出价需要时间长？</a:t>
            </a:r>
            <a:endParaRPr kumimoji="1" lang="en-US" altLang="zh-CN" sz="1200" spc="500" dirty="0">
              <a:solidFill>
                <a:prstClr val="white"/>
              </a:solidFill>
              <a:latin typeface="+mn-ea"/>
              <a:ea typeface="+mn-ea"/>
            </a:endParaRP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希望实现关键词每小时、半小时、甚至每分钟调整一次出价？</a:t>
            </a:r>
            <a:endParaRPr kumimoji="1" lang="en-US" altLang="zh-CN" sz="1200" spc="500" dirty="0">
              <a:solidFill>
                <a:prstClr val="white"/>
              </a:solidFill>
              <a:latin typeface="+mn-ea"/>
              <a:ea typeface="+mn-ea"/>
            </a:endParaRP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希望批量更新创意标题描述？</a:t>
            </a:r>
            <a:endParaRPr kumimoji="1" lang="en-US" altLang="zh-CN" sz="1200" spc="5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9BC545-ECB4-164B-A65D-9D1FE97DE07F}"/>
              </a:ext>
            </a:extLst>
          </p:cNvPr>
          <p:cNvSpPr txBox="1"/>
          <p:nvPr/>
        </p:nvSpPr>
        <p:spPr>
          <a:xfrm>
            <a:off x="395536" y="2165811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问题：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66BA0E-623C-C546-8B8B-49F1ED4C6524}"/>
              </a:ext>
            </a:extLst>
          </p:cNvPr>
          <p:cNvSpPr txBox="1"/>
          <p:nvPr/>
        </p:nvSpPr>
        <p:spPr>
          <a:xfrm>
            <a:off x="395536" y="2571750"/>
            <a:ext cx="2582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人工方式耗时长、效率低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934F7A-D69D-DA4A-8CD0-1F42A0B6A48A}"/>
              </a:ext>
            </a:extLst>
          </p:cNvPr>
          <p:cNvSpPr txBox="1"/>
          <p:nvPr/>
        </p:nvSpPr>
        <p:spPr>
          <a:xfrm>
            <a:off x="395536" y="3267730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解决方案：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1A20CA-58A1-E34C-9233-C0C1D104677E}"/>
              </a:ext>
            </a:extLst>
          </p:cNvPr>
          <p:cNvSpPr txBox="1"/>
          <p:nvPr/>
        </p:nvSpPr>
        <p:spPr>
          <a:xfrm>
            <a:off x="359532" y="3855005"/>
            <a:ext cx="8424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通过</a:t>
            </a: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API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批量更新计划、单元、关键词、创意，大幅提升效率，减少人工耗时</a:t>
            </a:r>
            <a:endParaRPr kumimoji="1" lang="en-US" altLang="zh-CN" sz="1200" spc="5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FBD3AD4-84A9-BD4F-B47E-45820218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446" y="-33921"/>
            <a:ext cx="3845859" cy="89421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5950B68-DC3F-1F45-AA5D-4ABE9F9C6928}"/>
              </a:ext>
            </a:extLst>
          </p:cNvPr>
          <p:cNvSpPr txBox="1">
            <a:spLocks/>
          </p:cNvSpPr>
          <p:nvPr/>
        </p:nvSpPr>
        <p:spPr>
          <a:xfrm>
            <a:off x="127066" y="213043"/>
            <a:ext cx="2304256" cy="559435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物料批量操作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C7CFE9-F14D-D942-A800-E4D5F646448B}"/>
              </a:ext>
            </a:extLst>
          </p:cNvPr>
          <p:cNvSpPr/>
          <p:nvPr/>
        </p:nvSpPr>
        <p:spPr>
          <a:xfrm>
            <a:off x="-108520" y="-48299"/>
            <a:ext cx="179512" cy="894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6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4F47FE0-B62E-1849-8872-8E323D11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17BEF77-8D3B-D144-ABE4-922DF8587B6A}"/>
              </a:ext>
            </a:extLst>
          </p:cNvPr>
          <p:cNvSpPr txBox="1">
            <a:spLocks/>
          </p:cNvSpPr>
          <p:nvPr/>
        </p:nvSpPr>
        <p:spPr>
          <a:xfrm>
            <a:off x="115915" y="88736"/>
            <a:ext cx="1647773" cy="559435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实现原理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0CAEC7-394E-A643-A5BD-C336025383E7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0504A2-2309-C94B-98F9-875E4EFC989F}"/>
              </a:ext>
            </a:extLst>
          </p:cNvPr>
          <p:cNvSpPr txBox="1"/>
          <p:nvPr/>
        </p:nvSpPr>
        <p:spPr>
          <a:xfrm>
            <a:off x="323528" y="1050173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kumimoji="1" lang="en-US" altLang="zh-CN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计划层级、单元层级、关键词层级、创意层级接口，批量更新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20C01E-5470-434B-A032-633F3B48D9D6}"/>
              </a:ext>
            </a:extLst>
          </p:cNvPr>
          <p:cNvSpPr/>
          <p:nvPr/>
        </p:nvSpPr>
        <p:spPr>
          <a:xfrm>
            <a:off x="400203" y="1779662"/>
            <a:ext cx="85898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+mn-ea"/>
                <a:ea typeface="+mn-ea"/>
              </a:rPr>
              <a:t>账户层级：一次请求可以查询/更新 账户全部信息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+mn-ea"/>
                <a:ea typeface="+mn-ea"/>
              </a:rPr>
              <a:t>计划层级：一次操作最大支持新增/修改/删除/查询100个计划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+mn-ea"/>
                <a:ea typeface="+mn-ea"/>
              </a:rPr>
              <a:t>单元层级：一次最大支持新增/修改/删除/查询5000个单元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+mn-ea"/>
                <a:ea typeface="+mn-ea"/>
              </a:rPr>
              <a:t>关键词层级：一次最大支持新增/修改/删除/查询10000个关键词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+mn-ea"/>
                <a:ea typeface="+mn-ea"/>
              </a:rPr>
              <a:t>创意层级：一次最大支持新增/修改/查询3000个创意，删除支持10000条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DC074F-2654-F641-90D3-091F0E07ADB1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BF31B6-048F-444B-B0FC-8D328DBC4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-20540"/>
            <a:ext cx="3874785" cy="875530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23131553-F5BC-5C49-8ADA-890A5521E5D8}"/>
              </a:ext>
            </a:extLst>
          </p:cNvPr>
          <p:cNvSpPr txBox="1">
            <a:spLocks/>
          </p:cNvSpPr>
          <p:nvPr/>
        </p:nvSpPr>
        <p:spPr>
          <a:xfrm>
            <a:off x="325114" y="184286"/>
            <a:ext cx="1647773" cy="559435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实现原理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27FB11-7F32-E145-83D7-2AEDFB4FAB6F}"/>
              </a:ext>
            </a:extLst>
          </p:cNvPr>
          <p:cNvSpPr/>
          <p:nvPr/>
        </p:nvSpPr>
        <p:spPr>
          <a:xfrm>
            <a:off x="-36293" y="-20540"/>
            <a:ext cx="143797" cy="894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3312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77A43AD4-F4C7-314C-820B-4825BB98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FD7DB72-EB8C-CA46-9FD7-286BF84FF5E9}"/>
              </a:ext>
            </a:extLst>
          </p:cNvPr>
          <p:cNvSpPr txBox="1">
            <a:spLocks/>
          </p:cNvSpPr>
          <p:nvPr/>
        </p:nvSpPr>
        <p:spPr>
          <a:xfrm>
            <a:off x="108156" y="72019"/>
            <a:ext cx="1647773" cy="432038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功能接口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9AD75D-2A24-634C-A85A-D8F204D7DCEB}"/>
              </a:ext>
            </a:extLst>
          </p:cNvPr>
          <p:cNvSpPr/>
          <p:nvPr/>
        </p:nvSpPr>
        <p:spPr>
          <a:xfrm>
            <a:off x="-35859" y="-20538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232C2E-5AC7-104B-B326-0DE7F55CEBFD}"/>
              </a:ext>
            </a:extLst>
          </p:cNvPr>
          <p:cNvSpPr/>
          <p:nvPr/>
        </p:nvSpPr>
        <p:spPr>
          <a:xfrm>
            <a:off x="395536" y="1419622"/>
            <a:ext cx="488242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AccountService</a:t>
            </a: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：账户层级属性管理</a:t>
            </a:r>
          </a:p>
          <a:p>
            <a:r>
              <a:rPr lang="en-US" altLang="zh-CN" sz="2400" dirty="0" err="1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CampaignService</a:t>
            </a:r>
            <a:r>
              <a:rPr lang="en-US" altLang="zh-CN" sz="24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计划层级属性管理</a:t>
            </a:r>
          </a:p>
          <a:p>
            <a:r>
              <a:rPr lang="en-US" altLang="zh-CN" sz="2400" dirty="0" err="1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AdgroupService</a:t>
            </a: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：单元层级属性管理</a:t>
            </a:r>
          </a:p>
          <a:p>
            <a:r>
              <a:rPr lang="en-US" altLang="zh-CN" sz="2400" dirty="0" err="1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KeywordService</a:t>
            </a: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：关键词层级属性管理</a:t>
            </a:r>
          </a:p>
          <a:p>
            <a:r>
              <a:rPr lang="en-US" altLang="zh-CN" sz="2400" dirty="0" err="1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CreativeService</a:t>
            </a: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：创意层级属性管理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043F15-7BCF-614B-AD2D-811C4425C838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EE1568-2C01-C149-8EE1-4AF0F37D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-20538"/>
            <a:ext cx="3845859" cy="894210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21F686EA-0231-B749-ADDE-0847AD8748DF}"/>
              </a:ext>
            </a:extLst>
          </p:cNvPr>
          <p:cNvSpPr txBox="1">
            <a:spLocks/>
          </p:cNvSpPr>
          <p:nvPr/>
        </p:nvSpPr>
        <p:spPr>
          <a:xfrm>
            <a:off x="292331" y="187360"/>
            <a:ext cx="1647773" cy="432038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功能接口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B1A824-D7A4-9D46-B923-397528B184F0}"/>
              </a:ext>
            </a:extLst>
          </p:cNvPr>
          <p:cNvSpPr/>
          <p:nvPr/>
        </p:nvSpPr>
        <p:spPr>
          <a:xfrm>
            <a:off x="-36293" y="-20540"/>
            <a:ext cx="143797" cy="894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494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867933F-80A7-7B42-AFE3-034C91D56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C5BD15-3739-F247-8D1E-504FAD4CD313}"/>
              </a:ext>
            </a:extLst>
          </p:cNvPr>
          <p:cNvSpPr txBox="1"/>
          <p:nvPr/>
        </p:nvSpPr>
        <p:spPr>
          <a:xfrm>
            <a:off x="395536" y="86966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目标：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FE9239-6024-774F-819D-9B3E6DCA0EBD}"/>
              </a:ext>
            </a:extLst>
          </p:cNvPr>
          <p:cNvSpPr txBox="1"/>
          <p:nvPr/>
        </p:nvSpPr>
        <p:spPr>
          <a:xfrm>
            <a:off x="421094" y="1286826"/>
            <a:ext cx="839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1.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 希望定时、定期账户、计划、单元、关键词、创意定期下载，进行账户备份和存储</a:t>
            </a:r>
            <a:endParaRPr kumimoji="1" lang="en-US" altLang="zh-CN" sz="1200" spc="500" dirty="0">
              <a:solidFill>
                <a:prstClr val="white"/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2.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 希望将有变化的物料（如今天早上新提交了</a:t>
            </a: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100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个关键词），进行下载存储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A8868A-3EC4-EB43-8C6B-85A9CD260F36}"/>
              </a:ext>
            </a:extLst>
          </p:cNvPr>
          <p:cNvSpPr txBox="1"/>
          <p:nvPr/>
        </p:nvSpPr>
        <p:spPr>
          <a:xfrm>
            <a:off x="395536" y="2165811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问题：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937A4A-6957-3848-80DC-50DD22ECCEA7}"/>
              </a:ext>
            </a:extLst>
          </p:cNvPr>
          <p:cNvSpPr txBox="1"/>
          <p:nvPr/>
        </p:nvSpPr>
        <p:spPr>
          <a:xfrm>
            <a:off x="395536" y="2571750"/>
            <a:ext cx="6724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人工定期将账户备份方式繁琐、无法对接企业平台、不利于统一管理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C35BBC-F7C1-7546-8836-72566C631C8D}"/>
              </a:ext>
            </a:extLst>
          </p:cNvPr>
          <p:cNvSpPr txBox="1"/>
          <p:nvPr/>
        </p:nvSpPr>
        <p:spPr>
          <a:xfrm>
            <a:off x="395536" y="3267730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解决方案：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4097D1-121D-2E47-B383-06A415A03E93}"/>
              </a:ext>
            </a:extLst>
          </p:cNvPr>
          <p:cNvSpPr txBox="1"/>
          <p:nvPr/>
        </p:nvSpPr>
        <p:spPr>
          <a:xfrm>
            <a:off x="359532" y="3855005"/>
            <a:ext cx="478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通过</a:t>
            </a:r>
            <a:r>
              <a:rPr kumimoji="1" lang="en-US" altLang="zh-CN" sz="1200" spc="500" dirty="0">
                <a:solidFill>
                  <a:prstClr val="white"/>
                </a:solidFill>
                <a:latin typeface="+mn-ea"/>
                <a:ea typeface="+mn-ea"/>
              </a:rPr>
              <a:t>API</a:t>
            </a: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定时、定期同步账户物料</a:t>
            </a:r>
            <a:endParaRPr kumimoji="1" lang="en-US" altLang="zh-CN" sz="1200" spc="5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C695E4-2E55-AB4F-94ED-6CD3A74D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-17018"/>
            <a:ext cx="3835659" cy="89068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17BEF77-8D3B-D144-ABE4-922DF8587B6A}"/>
              </a:ext>
            </a:extLst>
          </p:cNvPr>
          <p:cNvSpPr txBox="1">
            <a:spLocks/>
          </p:cNvSpPr>
          <p:nvPr/>
        </p:nvSpPr>
        <p:spPr>
          <a:xfrm>
            <a:off x="251520" y="198149"/>
            <a:ext cx="2799901" cy="559435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物料快速同步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0CAEC7-394E-A643-A5BD-C336025383E7}"/>
              </a:ext>
            </a:extLst>
          </p:cNvPr>
          <p:cNvSpPr/>
          <p:nvPr/>
        </p:nvSpPr>
        <p:spPr>
          <a:xfrm>
            <a:off x="-36511" y="-20539"/>
            <a:ext cx="152426" cy="890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43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EFB9343-A4A5-284B-93EE-17578943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9BF71E9-6AC7-3248-8958-A8BF3E80BABD}"/>
              </a:ext>
            </a:extLst>
          </p:cNvPr>
          <p:cNvSpPr txBox="1"/>
          <p:nvPr/>
        </p:nvSpPr>
        <p:spPr>
          <a:xfrm>
            <a:off x="395537" y="3685648"/>
            <a:ext cx="8424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spc="500" dirty="0">
                <a:solidFill>
                  <a:prstClr val="white"/>
                </a:solidFill>
                <a:latin typeface="+mn-ea"/>
                <a:ea typeface="+mn-ea"/>
              </a:rPr>
              <a:t>说明：不限制账户规模大小，超大规模账户定时、定期同步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7706932A-C839-5646-886B-1826D52685CD}"/>
              </a:ext>
            </a:extLst>
          </p:cNvPr>
          <p:cNvSpPr txBox="1">
            <a:spLocks/>
          </p:cNvSpPr>
          <p:nvPr/>
        </p:nvSpPr>
        <p:spPr>
          <a:xfrm>
            <a:off x="115915" y="88736"/>
            <a:ext cx="1647773" cy="559435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实现原理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BBAE7F-D42F-944F-B3E5-0FF75B1B0212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8AB8A-284F-E14B-AA6D-9DAB7D98E669}"/>
              </a:ext>
            </a:extLst>
          </p:cNvPr>
          <p:cNvSpPr txBox="1"/>
          <p:nvPr/>
        </p:nvSpPr>
        <p:spPr>
          <a:xfrm>
            <a:off x="323528" y="1050173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kumimoji="1" lang="en-US" altLang="zh-CN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将账户层级、计划层级、单元层级、关键词层级、创意层级物料同步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5AFA1B-938A-E443-9140-D150FB59FA4F}"/>
              </a:ext>
            </a:extLst>
          </p:cNvPr>
          <p:cNvSpPr/>
          <p:nvPr/>
        </p:nvSpPr>
        <p:spPr>
          <a:xfrm>
            <a:off x="357899" y="2139702"/>
            <a:ext cx="8589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+mn-ea"/>
                <a:ea typeface="+mn-ea"/>
              </a:rPr>
              <a:t>通过异步方式，获取账户</a:t>
            </a:r>
            <a:r>
              <a:rPr kumimoji="1" lang="en-US" altLang="zh-CN" sz="1400" spc="500" dirty="0">
                <a:solidFill>
                  <a:prstClr val="white"/>
                </a:solidFill>
                <a:latin typeface="+mn-ea"/>
                <a:ea typeface="+mn-ea"/>
              </a:rPr>
              <a:t>/</a:t>
            </a:r>
            <a:r>
              <a:rPr kumimoji="1" lang="zh-CN" altLang="en-US" sz="1400" spc="500" dirty="0">
                <a:solidFill>
                  <a:prstClr val="white"/>
                </a:solidFill>
                <a:latin typeface="+mn-ea"/>
                <a:ea typeface="+mn-ea"/>
              </a:rPr>
              <a:t>计划下面完整数据：计划、单元、关键词、创意，可定制需要返回的层级文件，以及各层级文件中的数据列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1400" spc="500" dirty="0">
              <a:solidFill>
                <a:prstClr val="white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500" dirty="0">
                <a:solidFill>
                  <a:prstClr val="white"/>
                </a:solidFill>
                <a:latin typeface="+mn-ea"/>
                <a:ea typeface="+mn-ea"/>
              </a:rPr>
              <a:t>通过异步方式，获取完整账户</a:t>
            </a:r>
            <a:r>
              <a:rPr kumimoji="1" lang="en-US" altLang="zh-CN" sz="1400" spc="500" dirty="0">
                <a:solidFill>
                  <a:prstClr val="white"/>
                </a:solidFill>
                <a:latin typeface="+mn-ea"/>
                <a:ea typeface="+mn-ea"/>
              </a:rPr>
              <a:t>/</a:t>
            </a:r>
            <a:r>
              <a:rPr kumimoji="1" lang="zh-CN" altLang="en-US" sz="1400" spc="500" dirty="0">
                <a:solidFill>
                  <a:prstClr val="white"/>
                </a:solidFill>
                <a:latin typeface="+mn-ea"/>
                <a:ea typeface="+mn-ea"/>
              </a:rPr>
              <a:t>计划下面，有变化的物料信息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EB07AD-72CB-2F4D-90A0-BA860A33FDDE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1C020A-30A9-4749-9D6F-81CE4F5E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-20540"/>
            <a:ext cx="3874785" cy="875530"/>
          </a:xfrm>
          <a:prstGeom prst="rect">
            <a:avLst/>
          </a:prstGeom>
        </p:spPr>
      </p:pic>
      <p:sp>
        <p:nvSpPr>
          <p:cNvPr id="13" name="标题 2">
            <a:extLst>
              <a:ext uri="{FF2B5EF4-FFF2-40B4-BE49-F238E27FC236}">
                <a16:creationId xmlns:a16="http://schemas.microsoft.com/office/drawing/2014/main" id="{F646356D-3DCC-7848-B982-CF63D47B10E9}"/>
              </a:ext>
            </a:extLst>
          </p:cNvPr>
          <p:cNvSpPr txBox="1">
            <a:spLocks/>
          </p:cNvSpPr>
          <p:nvPr/>
        </p:nvSpPr>
        <p:spPr>
          <a:xfrm>
            <a:off x="325114" y="184286"/>
            <a:ext cx="1647773" cy="559435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实现原理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A058EA3-E5D7-6A45-93B8-2396AAF79C27}"/>
              </a:ext>
            </a:extLst>
          </p:cNvPr>
          <p:cNvSpPr/>
          <p:nvPr/>
        </p:nvSpPr>
        <p:spPr>
          <a:xfrm>
            <a:off x="-36293" y="-20540"/>
            <a:ext cx="143797" cy="894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583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FA5C90-834F-EC4F-AD20-E3B08014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05021" cy="51640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B99296-C63E-F545-8230-D36F0DC291CF}"/>
              </a:ext>
            </a:extLst>
          </p:cNvPr>
          <p:cNvSpPr txBox="1"/>
          <p:nvPr/>
        </p:nvSpPr>
        <p:spPr>
          <a:xfrm>
            <a:off x="3779587" y="1641277"/>
            <a:ext cx="158482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75798"/>
            <a:r>
              <a:rPr lang="en-US" altLang="zh-CN" sz="869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69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D3FD5B-E38B-584C-94DE-D1765CF54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435" y="2787773"/>
            <a:ext cx="1113137" cy="56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3186" tIns="21593" rIns="43186" bIns="21593">
            <a:spAutoFit/>
          </a:bodyPr>
          <a:lstStyle/>
          <a:p>
            <a:pPr lvl="0" hangingPunct="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  <a:sym typeface="等线"/>
              </a:rPr>
              <a:t>产品简介</a:t>
            </a:r>
          </a:p>
        </p:txBody>
      </p:sp>
    </p:spTree>
    <p:extLst>
      <p:ext uri="{BB962C8B-B14F-4D97-AF65-F5344CB8AC3E}">
        <p14:creationId xmlns:p14="http://schemas.microsoft.com/office/powerpoint/2010/main" val="3957405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B568636-7283-0745-B103-3B9218E11D44}"/>
              </a:ext>
            </a:extLst>
          </p:cNvPr>
          <p:cNvSpPr txBox="1">
            <a:spLocks/>
          </p:cNvSpPr>
          <p:nvPr/>
        </p:nvSpPr>
        <p:spPr>
          <a:xfrm>
            <a:off x="108156" y="72019"/>
            <a:ext cx="1647773" cy="432038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功能接口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A63D0A-71A3-0648-B919-D09CBD5F2A5B}"/>
              </a:ext>
            </a:extLst>
          </p:cNvPr>
          <p:cNvSpPr/>
          <p:nvPr/>
        </p:nvSpPr>
        <p:spPr>
          <a:xfrm>
            <a:off x="-35859" y="0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C3881C-5DBE-2445-A6E2-A013E7F2F0A7}"/>
              </a:ext>
            </a:extLst>
          </p:cNvPr>
          <p:cNvSpPr/>
          <p:nvPr/>
        </p:nvSpPr>
        <p:spPr>
          <a:xfrm>
            <a:off x="611560" y="1059582"/>
            <a:ext cx="792088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BulkJobService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整账户下载</a:t>
            </a:r>
            <a:endParaRPr lang="en-US" altLang="zh-CN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系统字体"/>
              <a:buChar char="-"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getAllObjects 整账户下载接口</a:t>
            </a:r>
          </a:p>
          <a:p>
            <a:pPr marL="285750" indent="-285750">
              <a:buFont typeface="系统字体"/>
              <a:buChar char="-"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getAllChangedObjects 整账户有变化物料下载接口</a:t>
            </a:r>
          </a:p>
          <a:p>
            <a:pPr marL="285750" indent="-285750">
              <a:buFont typeface="系统字体"/>
              <a:buChar char="-"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getFileStatus查询整账户文件下载状态接口</a:t>
            </a:r>
          </a:p>
          <a:p>
            <a:pPr marL="285750" indent="-285750">
              <a:buFont typeface="系统字体"/>
              <a:buChar char="-"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getFilePath文件下载地址接口</a:t>
            </a:r>
          </a:p>
          <a:p>
            <a:pPr marL="285750" indent="-285750">
              <a:buFont typeface="系统字体"/>
              <a:buChar char="-"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getChangedId 获取账户有变化的计划id、单元id、关键词id、创意id</a:t>
            </a:r>
          </a:p>
          <a:p>
            <a:pPr marL="285750" indent="-285750">
              <a:buFont typeface="系统字体"/>
              <a:buChar char="-"/>
            </a:pPr>
            <a:r>
              <a:rPr lang="en-US" altLang="zh-CN" sz="1400" dirty="0" err="1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getChangedItemId</a:t>
            </a:r>
            <a:r>
              <a:rPr lang="zh-CN" altLang="en-US" sz="14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获取从指定时间到当前时间段内有变化的物料id</a:t>
            </a:r>
            <a:endParaRPr lang="en-US" altLang="zh-CN" sz="14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系统字体"/>
              <a:buChar char="-"/>
            </a:pPr>
            <a:r>
              <a:rPr lang="en-US" altLang="zh-CN" sz="1400" dirty="0" err="1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getChangedScale</a:t>
            </a:r>
            <a:r>
              <a:rPr lang="zh-CN" altLang="en-US" sz="14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指定计划</a:t>
            </a:r>
            <a:r>
              <a:rPr lang="en-US" altLang="zh-CN" sz="14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14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下的变化物料规模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CCA33C-F0FF-9848-8E3B-BA78FF6BC525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D8CC98-14A1-0245-9C82-3195B0F9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-20538"/>
            <a:ext cx="3845859" cy="89421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0E2AED63-F5A8-8D40-997B-E085B7B257AA}"/>
              </a:ext>
            </a:extLst>
          </p:cNvPr>
          <p:cNvSpPr txBox="1">
            <a:spLocks/>
          </p:cNvSpPr>
          <p:nvPr/>
        </p:nvSpPr>
        <p:spPr>
          <a:xfrm>
            <a:off x="292331" y="187360"/>
            <a:ext cx="1647773" cy="432038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功能接口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ED6250-4E10-9743-AE93-489CB2C05571}"/>
              </a:ext>
            </a:extLst>
          </p:cNvPr>
          <p:cNvSpPr/>
          <p:nvPr/>
        </p:nvSpPr>
        <p:spPr>
          <a:xfrm>
            <a:off x="-36293" y="-20540"/>
            <a:ext cx="143797" cy="894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4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82EDE8-DBC2-A940-B437-B6ADED98C63B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A152934-AD3F-3640-9879-FE82C2F445EF}"/>
              </a:ext>
            </a:extLst>
          </p:cNvPr>
          <p:cNvSpPr txBox="1">
            <a:spLocks/>
          </p:cNvSpPr>
          <p:nvPr/>
        </p:nvSpPr>
        <p:spPr>
          <a:xfrm>
            <a:off x="108156" y="72019"/>
            <a:ext cx="1647773" cy="432038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更多功能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8C0C27-ED6B-1A43-AD2B-48E96F588137}"/>
              </a:ext>
            </a:extLst>
          </p:cNvPr>
          <p:cNvSpPr/>
          <p:nvPr/>
        </p:nvSpPr>
        <p:spPr>
          <a:xfrm>
            <a:off x="683568" y="1417588"/>
            <a:ext cx="61744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ToolkitService : 历史操作记录查询</a:t>
            </a:r>
          </a:p>
          <a:p>
            <a:r>
              <a:rPr lang="zh-CN" altLang="en-US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KRService: 关键词规划师</a:t>
            </a:r>
          </a:p>
          <a:p>
            <a:r>
              <a:rPr lang="zh-CN" altLang="en-US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SearchService: 综合查询服务</a:t>
            </a:r>
          </a:p>
          <a:p>
            <a:r>
              <a:rPr lang="zh-CN" altLang="en-US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LeadAdsService：线索通业务功能服务</a:t>
            </a:r>
          </a:p>
          <a:p>
            <a:r>
              <a:rPr lang="zh-CN" altLang="en-US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ImageSegmentService图片素材管理服务</a:t>
            </a:r>
          </a:p>
          <a:p>
            <a:r>
              <a:rPr lang="zh-CN" altLang="en-US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AdgroupImageSegmentBindService图片素材绑定服务</a:t>
            </a:r>
          </a:p>
          <a:p>
            <a:r>
              <a:rPr lang="zh-CN" altLang="en-US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TabService 物料标签服务</a:t>
            </a:r>
          </a:p>
        </p:txBody>
      </p:sp>
    </p:spTree>
    <p:extLst>
      <p:ext uri="{BB962C8B-B14F-4D97-AF65-F5344CB8AC3E}">
        <p14:creationId xmlns:p14="http://schemas.microsoft.com/office/powerpoint/2010/main" val="2814984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E4CB61-F224-9A42-AADD-613E73F8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1" y="237681"/>
            <a:ext cx="9289032" cy="5164038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4822222" y="1477133"/>
            <a:ext cx="3826293" cy="576064"/>
          </a:xfrm>
          <a:prstGeom prst="rect">
            <a:avLst/>
          </a:prstGeom>
          <a:solidFill>
            <a:schemeClr val="lt1">
              <a:alpha val="0"/>
            </a:schemeClr>
          </a:solidFill>
          <a:ln w="12700"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85667" y="1479827"/>
            <a:ext cx="3826293" cy="576064"/>
          </a:xfrm>
          <a:prstGeom prst="rect">
            <a:avLst/>
          </a:prstGeom>
          <a:solidFill>
            <a:schemeClr val="lt1">
              <a:alpha val="0"/>
            </a:schemeClr>
          </a:solidFill>
          <a:ln w="12700"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96972" y="1516471"/>
            <a:ext cx="3814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临近</a:t>
            </a:r>
            <a:r>
              <a:rPr lang="en-US" altLang="zh-CN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618</a:t>
            </a:r>
            <a:r>
              <a:rPr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节日，大型电商类广告主在积极筹备关键词，提交</a:t>
            </a:r>
            <a:r>
              <a:rPr lang="en-US" altLang="zh-CN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万个关键词到账户</a:t>
            </a:r>
          </a:p>
        </p:txBody>
      </p:sp>
      <p:sp>
        <p:nvSpPr>
          <p:cNvPr id="41" name="TextBox 20"/>
          <p:cNvSpPr txBox="1"/>
          <p:nvPr/>
        </p:nvSpPr>
        <p:spPr>
          <a:xfrm>
            <a:off x="107504" y="19609"/>
            <a:ext cx="5745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cap="all" spc="378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API</a:t>
            </a:r>
            <a:r>
              <a:rPr lang="zh-CN" altLang="en-US" sz="2400" b="1" cap="all" spc="378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使用场景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5667" y="89112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场景</a:t>
            </a:r>
            <a:r>
              <a:rPr lang="en-US" altLang="zh-CN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1:</a:t>
            </a:r>
            <a:endParaRPr lang="zh-CN" altLang="en-US" sz="1600" b="1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4787"/>
            <a:ext cx="9396536" cy="248414"/>
          </a:xfrm>
          <a:prstGeom prst="rect">
            <a:avLst/>
          </a:prstGeom>
        </p:spPr>
      </p:pic>
      <p:sp>
        <p:nvSpPr>
          <p:cNvPr id="38" name="圆角矩形 37"/>
          <p:cNvSpPr/>
          <p:nvPr/>
        </p:nvSpPr>
        <p:spPr>
          <a:xfrm>
            <a:off x="658164" y="2324503"/>
            <a:ext cx="3444606" cy="30283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err="1">
                <a:solidFill>
                  <a:schemeClr val="bg1"/>
                </a:solidFill>
                <a:latin typeface="+mn-ea"/>
              </a:rPr>
              <a:t>ReportService-getRealTimeQueryData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（搜索词报告）</a:t>
            </a:r>
            <a:endParaRPr lang="zh-CN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85667" y="2430327"/>
            <a:ext cx="139047" cy="13904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85667" y="3510810"/>
            <a:ext cx="139047" cy="13904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85667" y="4280257"/>
            <a:ext cx="139047" cy="13904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3</a:t>
            </a:r>
            <a:endParaRPr lang="zh-CN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3127" y="2793569"/>
            <a:ext cx="3598833" cy="507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接口说明：通过搜索词报告，查看网民有哪些关键词是网民搜索过的，账户内未提交的，捕捉网民搜索行为、储备关键词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666080" y="4203672"/>
            <a:ext cx="3444606" cy="30283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err="1">
                <a:solidFill>
                  <a:schemeClr val="bg1"/>
                </a:solidFill>
                <a:latin typeface="+mn-ea"/>
              </a:rPr>
              <a:t>KeywordService-addWord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（批量提交关键词）</a:t>
            </a:r>
            <a:endParaRPr lang="zh-CN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3127" y="3813800"/>
            <a:ext cx="3775393" cy="230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接口说明：根据业务种子词扩展推荐的关键词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658164" y="3434731"/>
            <a:ext cx="3444606" cy="30283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err="1">
                <a:solidFill>
                  <a:schemeClr val="bg1"/>
                </a:solidFill>
                <a:latin typeface="+mn-ea"/>
              </a:rPr>
              <a:t>KRService-getKRByQuery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（关键词规划师）</a:t>
            </a:r>
            <a:endParaRPr lang="zh-CN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13127" y="4536487"/>
            <a:ext cx="3770391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接口说明：批量提交新增关键词（单次不超过1w、分10次提交）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4598002" y="1113537"/>
            <a:ext cx="38781" cy="3867894"/>
          </a:xfrm>
          <a:prstGeom prst="line">
            <a:avLst/>
          </a:prstGeom>
          <a:ln>
            <a:solidFill>
              <a:srgbClr val="FFFF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4857064" y="89112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场景</a:t>
            </a:r>
            <a:r>
              <a:rPr lang="en-US" altLang="zh-CN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2:</a:t>
            </a:r>
            <a:endParaRPr lang="zh-CN" altLang="en-US" sz="1600" b="1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886435" y="1592668"/>
            <a:ext cx="3814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每日关注业务核心词排名，将业务核心词</a:t>
            </a:r>
            <a:r>
              <a:rPr lang="en-US" altLang="zh-CN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万个调整至前三名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5022825" y="2303788"/>
            <a:ext cx="3444606" cy="30283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err="1">
                <a:solidFill>
                  <a:schemeClr val="bg1"/>
                </a:solidFill>
                <a:latin typeface="+mn-ea"/>
              </a:rPr>
              <a:t>ReportService-getRealTimeData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zh-CN" altLang="zh-CN" sz="1000" dirty="0">
                <a:solidFill>
                  <a:schemeClr val="bg1"/>
                </a:solidFill>
              </a:rPr>
              <a:t>历史数据排名报告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）</a:t>
            </a:r>
            <a:endParaRPr lang="zh-CN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750328" y="2409612"/>
            <a:ext cx="139047" cy="13904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015240" y="2674417"/>
            <a:ext cx="3598833" cy="507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接口说明：通过历史数据排名报告，了解自身关键词在前</a:t>
            </a:r>
            <a:r>
              <a:rPr lang="en-US" altLang="zh-CN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1234</a:t>
            </a:r>
            <a:r>
              <a:rPr lang="zh-CN" altLang="en-US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名位置的竞争力及消费情况</a:t>
            </a:r>
          </a:p>
        </p:txBody>
      </p:sp>
      <p:sp>
        <p:nvSpPr>
          <p:cNvPr id="68" name="椭圆 67"/>
          <p:cNvSpPr/>
          <p:nvPr/>
        </p:nvSpPr>
        <p:spPr>
          <a:xfrm>
            <a:off x="4761768" y="3517009"/>
            <a:ext cx="139047" cy="13904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5034265" y="3440930"/>
            <a:ext cx="3444606" cy="30283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err="1">
                <a:solidFill>
                  <a:schemeClr val="bg1"/>
                </a:solidFill>
                <a:latin typeface="+mn-ea"/>
              </a:rPr>
              <a:t>KRService-updateWord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（批量更新关键词出价）</a:t>
            </a:r>
            <a:endParaRPr lang="zh-CN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015240" y="3918953"/>
            <a:ext cx="3770391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接口说明：批量更新关键词出价（单次不超过1w、分10次提交）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471A1D6-024F-C843-9B18-517062FA9804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341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894E751-758D-CA41-ADF1-302CE452B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85667" y="1479827"/>
            <a:ext cx="3826293" cy="576064"/>
          </a:xfrm>
          <a:prstGeom prst="rect">
            <a:avLst/>
          </a:prstGeom>
          <a:solidFill>
            <a:schemeClr val="lt1">
              <a:alpha val="0"/>
            </a:schemeClr>
          </a:solidFill>
          <a:ln w="12700"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96972" y="1516471"/>
            <a:ext cx="3814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修改账户内搜索无效的关键词，使其恢复推广状态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5667" y="89112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场景</a:t>
            </a:r>
            <a:r>
              <a:rPr lang="en-US" altLang="zh-CN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3:</a:t>
            </a:r>
            <a:endParaRPr lang="zh-CN" altLang="en-US" sz="1600" b="1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4787"/>
            <a:ext cx="9396536" cy="248414"/>
          </a:xfrm>
          <a:prstGeom prst="rect">
            <a:avLst/>
          </a:prstGeom>
        </p:spPr>
      </p:pic>
      <p:sp>
        <p:nvSpPr>
          <p:cNvPr id="38" name="圆角矩形 37"/>
          <p:cNvSpPr/>
          <p:nvPr/>
        </p:nvSpPr>
        <p:spPr>
          <a:xfrm>
            <a:off x="658164" y="2324503"/>
            <a:ext cx="3444606" cy="30283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err="1">
                <a:solidFill>
                  <a:schemeClr val="bg1"/>
                </a:solidFill>
                <a:latin typeface="+mn-ea"/>
              </a:rPr>
              <a:t>BulkJobServic-getAllObjects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（整账户下载）</a:t>
            </a:r>
            <a:endParaRPr lang="zh-CN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85667" y="2430327"/>
            <a:ext cx="139047" cy="13904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3127" y="2793569"/>
            <a:ext cx="359883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接口说明：</a:t>
            </a:r>
            <a:r>
              <a:rPr lang="zh-CN" altLang="zh-CN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获取账户下的完整数据（计划、单元、关键词、创意）</a:t>
            </a:r>
            <a:endParaRPr lang="zh-CN" altLang="en-US" sz="90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5667" y="3614895"/>
            <a:ext cx="139047" cy="13904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58164" y="3538816"/>
            <a:ext cx="3444606" cy="30283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err="1">
                <a:solidFill>
                  <a:schemeClr val="bg1"/>
                </a:solidFill>
                <a:latin typeface="+mn-ea"/>
              </a:rPr>
              <a:t>KRService-updateWord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（批量更新关键词出价）</a:t>
            </a:r>
            <a:endParaRPr lang="zh-CN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39139" y="4016839"/>
            <a:ext cx="3770391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90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接口说明：批量更新关键词出价（单次不超过1w、分10次提交）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26D755-F1B3-9444-B5D2-787E86A6D2F1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3004B17B-D84B-724F-9A78-E555580BD2A2}"/>
              </a:ext>
            </a:extLst>
          </p:cNvPr>
          <p:cNvSpPr txBox="1"/>
          <p:nvPr/>
        </p:nvSpPr>
        <p:spPr>
          <a:xfrm>
            <a:off x="107504" y="19609"/>
            <a:ext cx="5745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cap="all" spc="378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API</a:t>
            </a:r>
            <a:r>
              <a:rPr lang="zh-CN" altLang="en-US" sz="2400" b="1" cap="all" spc="378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使用场景</a:t>
            </a:r>
          </a:p>
        </p:txBody>
      </p:sp>
    </p:spTree>
    <p:extLst>
      <p:ext uri="{BB962C8B-B14F-4D97-AF65-F5344CB8AC3E}">
        <p14:creationId xmlns:p14="http://schemas.microsoft.com/office/powerpoint/2010/main" val="239040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B15DE3-048B-6741-AB87-44F9864A2AE6}"/>
              </a:ext>
            </a:extLst>
          </p:cNvPr>
          <p:cNvSpPr txBox="1"/>
          <p:nvPr/>
        </p:nvSpPr>
        <p:spPr>
          <a:xfrm>
            <a:off x="3779587" y="1641277"/>
            <a:ext cx="158482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75798"/>
            <a:r>
              <a:rPr lang="en-US" altLang="zh-CN" sz="869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69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3701DC-91B4-4643-B436-93B7B729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430" y="2787773"/>
            <a:ext cx="1113137" cy="56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3186" tIns="21593" rIns="43186" bIns="21593">
            <a:spAutoFit/>
          </a:bodyPr>
          <a:lstStyle/>
          <a:p>
            <a:pPr lvl="0" hangingPunct="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  <a:sym typeface="等线"/>
              </a:rPr>
              <a:t>产品使用</a:t>
            </a:r>
          </a:p>
        </p:txBody>
      </p:sp>
    </p:spTree>
    <p:extLst>
      <p:ext uri="{BB962C8B-B14F-4D97-AF65-F5344CB8AC3E}">
        <p14:creationId xmlns:p14="http://schemas.microsoft.com/office/powerpoint/2010/main" val="1336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C08620C-CF1C-B049-9942-876D25B755FA}"/>
              </a:ext>
            </a:extLst>
          </p:cNvPr>
          <p:cNvSpPr/>
          <p:nvPr/>
        </p:nvSpPr>
        <p:spPr>
          <a:xfrm>
            <a:off x="0" y="0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195A537-0045-874A-A720-CF9A0E3D6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308980"/>
              </p:ext>
            </p:extLst>
          </p:nvPr>
        </p:nvGraphicFramePr>
        <p:xfrm>
          <a:off x="1187624" y="1275606"/>
          <a:ext cx="6984776" cy="2599500"/>
        </p:xfrm>
        <a:graphic>
          <a:graphicData uri="http://schemas.openxmlformats.org/drawingml/2006/table">
            <a:tbl>
              <a:tblPr/>
              <a:tblGrid>
                <a:gridCol w="1117564">
                  <a:extLst>
                    <a:ext uri="{9D8B030D-6E8A-4147-A177-3AD203B41FA5}">
                      <a16:colId xmlns:a16="http://schemas.microsoft.com/office/drawing/2014/main" val="2499818686"/>
                    </a:ext>
                  </a:extLst>
                </a:gridCol>
                <a:gridCol w="1001413">
                  <a:extLst>
                    <a:ext uri="{9D8B030D-6E8A-4147-A177-3AD203B41FA5}">
                      <a16:colId xmlns:a16="http://schemas.microsoft.com/office/drawing/2014/main" val="1580890064"/>
                    </a:ext>
                  </a:extLst>
                </a:gridCol>
                <a:gridCol w="4865799">
                  <a:extLst>
                    <a:ext uri="{9D8B030D-6E8A-4147-A177-3AD203B41FA5}">
                      <a16:colId xmlns:a16="http://schemas.microsoft.com/office/drawing/2014/main" val="771577902"/>
                    </a:ext>
                  </a:extLst>
                </a:gridCol>
              </a:tblGrid>
              <a:tr h="308597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术语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英文名称 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详细说明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048573"/>
                  </a:ext>
                </a:extLst>
              </a:tr>
              <a:tr h="308597">
                <a:tc>
                  <a:txBody>
                    <a:bodyPr/>
                    <a:lstStyle/>
                    <a:p>
                      <a:pPr algn="ctr" rtl="0" latinLnBrk="1"/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用户名</a:t>
                      </a:r>
                      <a:b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</a:br>
                      <a:endParaRPr lang="zh-CN" altLang="en-US" sz="100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username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百度推广用户名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289736"/>
                  </a:ext>
                </a:extLst>
              </a:tr>
              <a:tr h="176341">
                <a:tc>
                  <a:txBody>
                    <a:bodyPr/>
                    <a:lstStyle/>
                    <a:p>
                      <a:pPr algn="ctr" rtl="0" latinLnBrk="1"/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账户</a:t>
                      </a: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userId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百度推广账户</a:t>
                      </a:r>
                      <a:r>
                        <a:rPr lang="en-US" altLang="zh-CN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</a:t>
                      </a:r>
                      <a:endParaRPr lang="zh-CN" altLang="en-US" sz="100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717038"/>
                  </a:ext>
                </a:extLst>
              </a:tr>
              <a:tr h="440853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权限代码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token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API</a:t>
                      </a:r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每次接口调用中用于鉴别权限的参数，包含客户授予当前应用程序访问其帐号的信息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352652"/>
                  </a:ext>
                </a:extLst>
              </a:tr>
              <a:tr h="308597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权限代码分类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r>
                        <a:rPr lang="en-US" altLang="zh-CN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——</a:t>
                      </a:r>
                      <a:endParaRPr lang="zh-CN" altLang="en-US" sz="100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分为普通权限、账户管家权限、高级合作方权限、商业服务市场权限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244362"/>
                  </a:ext>
                </a:extLst>
              </a:tr>
              <a:tr h="555228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配额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quota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为了合理分配资源，当访问</a:t>
                      </a:r>
                      <a:r>
                        <a:rPr lang="en-US" altLang="zh-CN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API</a:t>
                      </a:r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的用户限定了使用配额。每一次调用</a:t>
                      </a:r>
                      <a:r>
                        <a:rPr lang="en-US" altLang="zh-CN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API</a:t>
                      </a:r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操作，都会消耗一定量的配额。当配额使用完后，在下一次分配配额之前，将无法使用</a:t>
                      </a:r>
                      <a:r>
                        <a:rPr lang="en-US" altLang="zh-CN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API</a:t>
                      </a:r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提供的服务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59687"/>
                  </a:ext>
                </a:extLst>
              </a:tr>
              <a:tr h="440853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软件开发工具包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SDK</a:t>
                      </a: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指基于</a:t>
                      </a:r>
                      <a:r>
                        <a:rPr lang="en-US" altLang="zh-CN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</a:t>
                      </a:r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服务的编程语言的代码包。在这个代码包中，可以方便调用搜索推广</a:t>
                      </a:r>
                      <a:r>
                        <a:rPr lang="en-US" altLang="zh-CN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API</a:t>
                      </a:r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的接口，支持语言：</a:t>
                      </a:r>
                      <a:r>
                        <a:rPr lang="en-US" altLang="zh-CN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PHP</a:t>
                      </a:r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zh-CN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PYTHON</a:t>
                      </a:r>
                      <a:r>
                        <a:rPr lang="zh-CN" altLang="en-US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zh-CN" sz="10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JAVA</a:t>
                      </a:r>
                      <a:endParaRPr lang="zh-CN" altLang="en-US" sz="10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44085" marR="44085" marT="22043" marB="22043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413878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E81994A8-435D-BE41-AFE5-D005D38B899C}"/>
              </a:ext>
            </a:extLst>
          </p:cNvPr>
          <p:cNvSpPr/>
          <p:nvPr/>
        </p:nvSpPr>
        <p:spPr>
          <a:xfrm>
            <a:off x="179512" y="6735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术语和技术准备</a:t>
            </a:r>
            <a:endParaRPr lang="zh-CN" altLang="en-US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124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3E0B25-8AB4-C541-A7FA-45D6158AF43B}"/>
              </a:ext>
            </a:extLst>
          </p:cNvPr>
          <p:cNvSpPr/>
          <p:nvPr/>
        </p:nvSpPr>
        <p:spPr>
          <a:xfrm>
            <a:off x="0" y="0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F1EC68-E02A-614E-94C6-7C57244230EF}"/>
              </a:ext>
            </a:extLst>
          </p:cNvPr>
          <p:cNvSpPr/>
          <p:nvPr/>
        </p:nvSpPr>
        <p:spPr>
          <a:xfrm>
            <a:off x="179512" y="673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服务访问地址</a:t>
            </a:r>
            <a:endParaRPr lang="zh-CN" altLang="en-US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A9D42E-1B7C-DC4F-BDCC-17C891BC68B6}"/>
              </a:ext>
            </a:extLst>
          </p:cNvPr>
          <p:cNvSpPr/>
          <p:nvPr/>
        </p:nvSpPr>
        <p:spPr>
          <a:xfrm>
            <a:off x="467544" y="987574"/>
            <a:ext cx="7848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请求地址：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api.baidu.com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sms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/service/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XXXService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getXXX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各接口的请求地址需要进行拼接，拼接格式为： 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前缀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XXXService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（服务名称）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/XXX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（接口名称）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3029E472-5EE4-F94D-B156-6C34AFFAA58E}"/>
              </a:ext>
            </a:extLst>
          </p:cNvPr>
          <p:cNvCxnSpPr/>
          <p:nvPr/>
        </p:nvCxnSpPr>
        <p:spPr>
          <a:xfrm>
            <a:off x="755576" y="1995686"/>
            <a:ext cx="0" cy="100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EFA2F12-32CF-0144-80ED-D613F59D5069}"/>
              </a:ext>
            </a:extLst>
          </p:cNvPr>
          <p:cNvSpPr/>
          <p:nvPr/>
        </p:nvSpPr>
        <p:spPr>
          <a:xfrm>
            <a:off x="827585" y="2067694"/>
            <a:ext cx="47525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说明：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为需要替换的字符。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服务名称和接口名称请参考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文档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61C12F-30BC-8741-B0EB-A46FDA9CEC59}"/>
              </a:ext>
            </a:extLst>
          </p:cNvPr>
          <p:cNvSpPr/>
          <p:nvPr/>
        </p:nvSpPr>
        <p:spPr>
          <a:xfrm>
            <a:off x="395537" y="3345254"/>
            <a:ext cx="8352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举例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获取关键词信息查询接口为例，关键词层级服务 为“KeywordService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，查询关键词信息接口为getWord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因此完整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为：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api.baidu.com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sms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/service/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KeywordService </a:t>
            </a:r>
            <a:r>
              <a:rPr lang="en-US" altLang="zh-CN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getWord</a:t>
            </a:r>
            <a:endParaRPr lang="en-US" altLang="zh-CN" sz="14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87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BA44B91-14C6-5943-B8E5-94F6E7D968A9}"/>
              </a:ext>
            </a:extLst>
          </p:cNvPr>
          <p:cNvSpPr/>
          <p:nvPr/>
        </p:nvSpPr>
        <p:spPr>
          <a:xfrm>
            <a:off x="0" y="0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849753-582B-1C4A-A949-AB1040038E1D}"/>
              </a:ext>
            </a:extLst>
          </p:cNvPr>
          <p:cNvSpPr/>
          <p:nvPr/>
        </p:nvSpPr>
        <p:spPr>
          <a:xfrm>
            <a:off x="179512" y="67357"/>
            <a:ext cx="197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接口使用说明</a:t>
            </a:r>
            <a:endParaRPr lang="zh-CN" altLang="en-US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99551C8-0D73-8344-8092-477AF956CB2C}"/>
              </a:ext>
            </a:extLst>
          </p:cNvPr>
          <p:cNvGrpSpPr/>
          <p:nvPr/>
        </p:nvGrpSpPr>
        <p:grpSpPr>
          <a:xfrm>
            <a:off x="179512" y="567274"/>
            <a:ext cx="4464496" cy="3948692"/>
            <a:chOff x="2411760" y="596211"/>
            <a:chExt cx="4464496" cy="3948692"/>
          </a:xfrm>
        </p:grpSpPr>
        <p:sp>
          <p:nvSpPr>
            <p:cNvPr id="11" name="任意多边形 17">
              <a:extLst>
                <a:ext uri="{FF2B5EF4-FFF2-40B4-BE49-F238E27FC236}">
                  <a16:creationId xmlns:a16="http://schemas.microsoft.com/office/drawing/2014/main" id="{1FE61134-8285-AD42-9572-CDD20227F788}"/>
                </a:ext>
              </a:extLst>
            </p:cNvPr>
            <p:cNvSpPr/>
            <p:nvPr/>
          </p:nvSpPr>
          <p:spPr bwMode="auto">
            <a:xfrm>
              <a:off x="2411760" y="1059582"/>
              <a:ext cx="4464496" cy="3305715"/>
            </a:xfrm>
            <a:custGeom>
              <a:avLst/>
              <a:gdLst>
                <a:gd name="connsiteX0" fmla="*/ 0 w 1729442"/>
                <a:gd name="connsiteY0" fmla="*/ 142643 h 1426428"/>
                <a:gd name="connsiteX1" fmla="*/ 142643 w 1729442"/>
                <a:gd name="connsiteY1" fmla="*/ 0 h 1426428"/>
                <a:gd name="connsiteX2" fmla="*/ 1586799 w 1729442"/>
                <a:gd name="connsiteY2" fmla="*/ 0 h 1426428"/>
                <a:gd name="connsiteX3" fmla="*/ 1729442 w 1729442"/>
                <a:gd name="connsiteY3" fmla="*/ 142643 h 1426428"/>
                <a:gd name="connsiteX4" fmla="*/ 1729442 w 1729442"/>
                <a:gd name="connsiteY4" fmla="*/ 1283785 h 1426428"/>
                <a:gd name="connsiteX5" fmla="*/ 1586799 w 1729442"/>
                <a:gd name="connsiteY5" fmla="*/ 1426428 h 1426428"/>
                <a:gd name="connsiteX6" fmla="*/ 142643 w 1729442"/>
                <a:gd name="connsiteY6" fmla="*/ 1426428 h 1426428"/>
                <a:gd name="connsiteX7" fmla="*/ 0 w 1729442"/>
                <a:gd name="connsiteY7" fmla="*/ 1283785 h 1426428"/>
                <a:gd name="connsiteX8" fmla="*/ 0 w 1729442"/>
                <a:gd name="connsiteY8" fmla="*/ 142643 h 142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442" h="1426428">
                  <a:moveTo>
                    <a:pt x="0" y="142643"/>
                  </a:moveTo>
                  <a:cubicBezTo>
                    <a:pt x="0" y="63863"/>
                    <a:pt x="63863" y="0"/>
                    <a:pt x="142643" y="0"/>
                  </a:cubicBezTo>
                  <a:lnTo>
                    <a:pt x="1586799" y="0"/>
                  </a:lnTo>
                  <a:cubicBezTo>
                    <a:pt x="1665579" y="0"/>
                    <a:pt x="1729442" y="63863"/>
                    <a:pt x="1729442" y="142643"/>
                  </a:cubicBezTo>
                  <a:lnTo>
                    <a:pt x="1729442" y="1283785"/>
                  </a:lnTo>
                  <a:cubicBezTo>
                    <a:pt x="1729442" y="1362565"/>
                    <a:pt x="1665579" y="1426428"/>
                    <a:pt x="1586799" y="1426428"/>
                  </a:cubicBezTo>
                  <a:lnTo>
                    <a:pt x="142643" y="1426428"/>
                  </a:lnTo>
                  <a:cubicBezTo>
                    <a:pt x="63863" y="1426428"/>
                    <a:pt x="0" y="1362565"/>
                    <a:pt x="0" y="1283785"/>
                  </a:cubicBezTo>
                  <a:lnTo>
                    <a:pt x="0" y="14264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21">
              <a:extLst>
                <a:ext uri="{FF2B5EF4-FFF2-40B4-BE49-F238E27FC236}">
                  <a16:creationId xmlns:a16="http://schemas.microsoft.com/office/drawing/2014/main" id="{36618006-7CFF-F34F-B908-191D85DCE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1145192"/>
              <a:ext cx="3492" cy="3148097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EAAA71B-D76D-374B-9230-65164D26590A}"/>
                </a:ext>
              </a:extLst>
            </p:cNvPr>
            <p:cNvSpPr/>
            <p:nvPr/>
          </p:nvSpPr>
          <p:spPr>
            <a:xfrm>
              <a:off x="2472255" y="1484994"/>
              <a:ext cx="1809402" cy="29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推广单元</a:t>
              </a: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推广计划</a:t>
              </a: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关键词字面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关键词竞价价格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r>
                <a:rPr lang="en-US" altLang="zh-CN" sz="8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移动访问</a:t>
              </a: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匹配模式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暂停</a:t>
              </a: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启用关键词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关键词状态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高级短语细分匹配模式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是否接受单元的分匹配出价比例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上该关键词的</a:t>
              </a: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分质量度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上新广告维度下是否为临时质量度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质量度原因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竞争关系分布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无线上该关键词的</a:t>
              </a:r>
              <a:r>
                <a:rPr lang="en-US" altLang="zh-CN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分质量度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无线上新广告维度下是否为临时质量度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质量度原因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无线上竞争关系分布</a:t>
              </a:r>
              <a:endParaRPr lang="en-US" altLang="zh-CN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物料标签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CEE0DFE-9657-8844-B542-8B2012011272}"/>
                </a:ext>
              </a:extLst>
            </p:cNvPr>
            <p:cNvSpPr txBox="1"/>
            <p:nvPr/>
          </p:nvSpPr>
          <p:spPr>
            <a:xfrm>
              <a:off x="4568140" y="1145192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spc="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支持操作</a:t>
              </a:r>
            </a:p>
          </p:txBody>
        </p:sp>
        <p:sp>
          <p:nvSpPr>
            <p:cNvPr id="17" name="任意多边形 35">
              <a:extLst>
                <a:ext uri="{FF2B5EF4-FFF2-40B4-BE49-F238E27FC236}">
                  <a16:creationId xmlns:a16="http://schemas.microsoft.com/office/drawing/2014/main" id="{B2D8697D-F356-2645-8B5A-7C196B19F2E4}"/>
                </a:ext>
              </a:extLst>
            </p:cNvPr>
            <p:cNvSpPr/>
            <p:nvPr/>
          </p:nvSpPr>
          <p:spPr bwMode="auto">
            <a:xfrm>
              <a:off x="3131840" y="596211"/>
              <a:ext cx="3024336" cy="510027"/>
            </a:xfrm>
            <a:custGeom>
              <a:avLst/>
              <a:gdLst>
                <a:gd name="connsiteX0" fmla="*/ 0 w 1537282"/>
                <a:gd name="connsiteY0" fmla="*/ 61133 h 611326"/>
                <a:gd name="connsiteX1" fmla="*/ 61133 w 1537282"/>
                <a:gd name="connsiteY1" fmla="*/ 0 h 611326"/>
                <a:gd name="connsiteX2" fmla="*/ 1476149 w 1537282"/>
                <a:gd name="connsiteY2" fmla="*/ 0 h 611326"/>
                <a:gd name="connsiteX3" fmla="*/ 1537282 w 1537282"/>
                <a:gd name="connsiteY3" fmla="*/ 61133 h 611326"/>
                <a:gd name="connsiteX4" fmla="*/ 1537282 w 1537282"/>
                <a:gd name="connsiteY4" fmla="*/ 550193 h 611326"/>
                <a:gd name="connsiteX5" fmla="*/ 1476149 w 1537282"/>
                <a:gd name="connsiteY5" fmla="*/ 611326 h 611326"/>
                <a:gd name="connsiteX6" fmla="*/ 61133 w 1537282"/>
                <a:gd name="connsiteY6" fmla="*/ 611326 h 611326"/>
                <a:gd name="connsiteX7" fmla="*/ 0 w 1537282"/>
                <a:gd name="connsiteY7" fmla="*/ 550193 h 611326"/>
                <a:gd name="connsiteX8" fmla="*/ 0 w 1537282"/>
                <a:gd name="connsiteY8" fmla="*/ 61133 h 6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282" h="611326">
                  <a:moveTo>
                    <a:pt x="0" y="61133"/>
                  </a:moveTo>
                  <a:cubicBezTo>
                    <a:pt x="0" y="27370"/>
                    <a:pt x="27370" y="0"/>
                    <a:pt x="61133" y="0"/>
                  </a:cubicBezTo>
                  <a:lnTo>
                    <a:pt x="1476149" y="0"/>
                  </a:lnTo>
                  <a:cubicBezTo>
                    <a:pt x="1509912" y="0"/>
                    <a:pt x="1537282" y="27370"/>
                    <a:pt x="1537282" y="61133"/>
                  </a:cubicBezTo>
                  <a:lnTo>
                    <a:pt x="1537282" y="550193"/>
                  </a:lnTo>
                  <a:cubicBezTo>
                    <a:pt x="1537282" y="583956"/>
                    <a:pt x="1509912" y="611326"/>
                    <a:pt x="1476149" y="611326"/>
                  </a:cubicBezTo>
                  <a:lnTo>
                    <a:pt x="61133" y="611326"/>
                  </a:lnTo>
                  <a:cubicBezTo>
                    <a:pt x="27370" y="611326"/>
                    <a:pt x="0" y="583956"/>
                    <a:pt x="0" y="550193"/>
                  </a:cubicBezTo>
                  <a:lnTo>
                    <a:pt x="0" y="6113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9030D9DA-9610-FD49-9B64-50E6501B5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631346" y="597234"/>
              <a:ext cx="1894764" cy="553998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latin typeface="+mj-ea"/>
                  <a:ea typeface="+mj-ea"/>
                </a:rPr>
                <a:t>关键词层级</a:t>
              </a:r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 KeywordService ）</a:t>
              </a:r>
              <a:endParaRPr lang="en-US" altLang="zh-CN" sz="1600" kern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9" name="直接连接符 42">
              <a:extLst>
                <a:ext uri="{FF2B5EF4-FFF2-40B4-BE49-F238E27FC236}">
                  <a16:creationId xmlns:a16="http://schemas.microsoft.com/office/drawing/2014/main" id="{295C0BBB-5586-B245-82FF-6A98B3103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347" y="1458444"/>
              <a:ext cx="4242901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7657537-AC2A-4644-92BA-04DE7A6F22D2}"/>
                </a:ext>
              </a:extLst>
            </p:cNvPr>
            <p:cNvSpPr txBox="1"/>
            <p:nvPr/>
          </p:nvSpPr>
          <p:spPr>
            <a:xfrm>
              <a:off x="2857264" y="1150043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spc="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层级功能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FC2D70B-5DEE-7D4F-A37B-A891C0FA1228}"/>
                </a:ext>
              </a:extLst>
            </p:cNvPr>
            <p:cNvSpPr/>
            <p:nvPr/>
          </p:nvSpPr>
          <p:spPr>
            <a:xfrm>
              <a:off x="4333759" y="1528693"/>
              <a:ext cx="2470490" cy="3016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Wingdings" pitchFamily="2" charset="2"/>
                <a:buChar char="Ø"/>
              </a:pPr>
              <a:r>
                <a:rPr lang="en-US" altLang="zh-CN" sz="1100" b="1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getWord</a:t>
              </a:r>
              <a:r>
                <a:rPr lang="zh-CN" altLang="en-US" sz="1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查询接口</a:t>
              </a:r>
              <a:endParaRPr lang="en-US" altLang="zh-CN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根据单元id一次最大支持</a:t>
              </a:r>
              <a:r>
                <a:rPr lang="zh-CN" altLang="en-US" sz="1100" b="1" dirty="0">
                  <a:solidFill>
                    <a:srgbClr val="33CC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个关键词</a:t>
              </a:r>
            </a:p>
            <a:p>
              <a:r>
                <a:rPr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根据关键词id一次最大支持</a:t>
              </a:r>
              <a:r>
                <a:rPr lang="zh-CN" altLang="en-US" sz="1100" b="1" dirty="0">
                  <a:solidFill>
                    <a:srgbClr val="33CC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个关键词</a:t>
              </a:r>
            </a:p>
            <a:p>
              <a:endPara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Wingdings" pitchFamily="2" charset="2"/>
                <a:buChar char="Ø"/>
              </a:pPr>
              <a:r>
                <a:rPr lang="en-US" altLang="zh-CN" sz="1100" b="1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addWord</a:t>
              </a:r>
              <a:r>
                <a:rPr lang="zh-CN" altLang="en-US" sz="1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新增接口</a:t>
              </a:r>
              <a:endPara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一次最大支持新建</a:t>
              </a:r>
              <a:r>
                <a:rPr lang="zh-CN" altLang="en-US" sz="1000" b="1" dirty="0">
                  <a:solidFill>
                    <a:srgbClr val="33CC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10000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个关键词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Wingdings" pitchFamily="2" charset="2"/>
                <a:buChar char="Ø"/>
              </a:pPr>
              <a:r>
                <a:rPr lang="en-US" altLang="zh-CN" sz="1100" b="1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updateWord</a:t>
              </a:r>
              <a:r>
                <a:rPr lang="zh-CN" altLang="en-US" sz="1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更新接口</a:t>
              </a:r>
              <a:endPara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一次最大支持修改</a:t>
              </a:r>
              <a:r>
                <a:rPr lang="zh-CN" altLang="en-US" sz="1000" b="1" dirty="0">
                  <a:solidFill>
                    <a:srgbClr val="33CC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10000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个关键词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Wingdings" pitchFamily="2" charset="2"/>
                <a:buChar char="Ø"/>
              </a:pPr>
              <a:r>
                <a:rPr lang="en-US" altLang="zh-CN" sz="1100" b="1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deleteWord</a:t>
              </a:r>
              <a:r>
                <a:rPr lang="zh-CN" altLang="en-US" sz="1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删除接口：</a:t>
              </a:r>
              <a:endPara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一次最大支持删除</a:t>
              </a:r>
              <a:r>
                <a:rPr lang="zh-CN" altLang="en-US" sz="1000" b="1" dirty="0">
                  <a:solidFill>
                    <a:srgbClr val="33CC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10000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个关键词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D54D43AD-0FA4-8244-A77F-A1EBE7ACB48A}"/>
              </a:ext>
            </a:extLst>
          </p:cNvPr>
          <p:cNvSpPr txBox="1"/>
          <p:nvPr/>
        </p:nvSpPr>
        <p:spPr>
          <a:xfrm>
            <a:off x="251520" y="4427881"/>
            <a:ext cx="24705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100" b="1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zh-CN" altLang="en-US" sz="1100" b="1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接口主要分为四类</a:t>
            </a:r>
            <a:r>
              <a:rPr kumimoji="1" lang="zh-CN" altLang="en-US" sz="1100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sz="1100" spc="5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100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r>
              <a:rPr kumimoji="1" lang="zh-CN" altLang="en-US" sz="1100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查询相关</a:t>
            </a:r>
            <a:endParaRPr kumimoji="1" lang="en-US" altLang="zh-CN" sz="1100" spc="5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100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kumimoji="1" lang="zh-CN" altLang="en-US" sz="1100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新增相关</a:t>
            </a:r>
            <a:endParaRPr kumimoji="1" lang="en-US" altLang="zh-CN" sz="1100" spc="5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48BCBAD-5876-0142-B5E4-E4CF1AD9D5AA}"/>
              </a:ext>
            </a:extLst>
          </p:cNvPr>
          <p:cNvSpPr/>
          <p:nvPr/>
        </p:nvSpPr>
        <p:spPr>
          <a:xfrm>
            <a:off x="1849934" y="4597158"/>
            <a:ext cx="24705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100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kumimoji="1" lang="zh-CN" altLang="en-US" sz="1100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更新相关</a:t>
            </a:r>
            <a:endParaRPr kumimoji="1" lang="en-US" altLang="zh-CN" sz="1100" spc="5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100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delete</a:t>
            </a:r>
            <a:r>
              <a:rPr kumimoji="1" lang="zh-CN" altLang="en-US" sz="1100" spc="5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删除相关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9614BD4-7755-C448-92BC-ADC7DF8CD971}"/>
              </a:ext>
            </a:extLst>
          </p:cNvPr>
          <p:cNvSpPr/>
          <p:nvPr/>
        </p:nvSpPr>
        <p:spPr>
          <a:xfrm>
            <a:off x="5930636" y="738952"/>
            <a:ext cx="16033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r>
              <a:rPr lang="zh-CN" altLang="zh-CN" sz="12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请求示例 </a:t>
            </a:r>
            <a:endParaRPr lang="zh-CN" altLang="en-US" sz="1200" b="1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1A4FBC66-AED2-5D4B-A114-9131F77DAD59}"/>
              </a:ext>
            </a:extLst>
          </p:cNvPr>
          <p:cNvCxnSpPr/>
          <p:nvPr/>
        </p:nvCxnSpPr>
        <p:spPr>
          <a:xfrm>
            <a:off x="4788024" y="699542"/>
            <a:ext cx="0" cy="43924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E658723-3270-5148-995F-427997460719}"/>
              </a:ext>
            </a:extLst>
          </p:cNvPr>
          <p:cNvSpPr/>
          <p:nvPr/>
        </p:nvSpPr>
        <p:spPr>
          <a:xfrm>
            <a:off x="5086020" y="1101014"/>
            <a:ext cx="3292557" cy="313932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"header":{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"username":"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your_username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",</a:t>
            </a:r>
            <a:r>
              <a:rPr lang="en-US" altLang="zh-CN" dirty="0"/>
              <a:t> 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</a:t>
            </a:r>
            <a:r>
              <a:rPr lang="zh-CN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凤巢账户用户名） </a:t>
            </a: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"password":"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your_password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",</a:t>
            </a:r>
            <a:r>
              <a:rPr lang="en-US" altLang="zh-CN" dirty="0"/>
              <a:t> 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 </a:t>
            </a:r>
            <a:r>
              <a:rPr lang="zh-CN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凤巢账户密</a:t>
            </a: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"token":"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your_token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",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},"body":{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keywordTypes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": [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{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"keyword": "keyword",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adgroupId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": 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your_adgroup_id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matchType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": 2,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"price": 5.0,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pcDestinationUrl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": 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www.your_website.com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/***",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mobileDestinationUrl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": "</a:t>
            </a:r>
            <a:r>
              <a:rPr lang="en-US" altLang="zh-CN" sz="9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www.your_website.com</a:t>
            </a:r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/***",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]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endParaRPr lang="zh-CN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01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73E74CB-612A-4A4F-8747-33A85488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7082299" y="2033141"/>
            <a:ext cx="1954197" cy="107721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200" dirty="0">
                <a:solidFill>
                  <a:prstClr val="white"/>
                </a:solidFill>
                <a:latin typeface="+mj-ea"/>
                <a:ea typeface="+mj-ea"/>
              </a:rPr>
              <a:t>搜索推广</a:t>
            </a:r>
            <a:endParaRPr lang="en-US" altLang="zh-CN" sz="3200" b="1" spc="200" dirty="0">
              <a:solidFill>
                <a:prstClr val="white"/>
              </a:solidFill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200" dirty="0">
                <a:solidFill>
                  <a:prstClr val="white"/>
                </a:solidFill>
                <a:latin typeface="+mj-ea"/>
                <a:ea typeface="+mj-ea"/>
              </a:rPr>
              <a:t>——API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583782-7622-2A44-B7BF-C6DCD9D5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6256" cy="51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6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B15DE3-048B-6741-AB87-44F9864A2AE6}"/>
              </a:ext>
            </a:extLst>
          </p:cNvPr>
          <p:cNvSpPr txBox="1"/>
          <p:nvPr/>
        </p:nvSpPr>
        <p:spPr>
          <a:xfrm>
            <a:off x="3779587" y="1641277"/>
            <a:ext cx="158482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75798"/>
            <a:r>
              <a:rPr lang="en-US" altLang="zh-CN" sz="869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69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3701DC-91B4-4643-B436-93B7B729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430" y="2787773"/>
            <a:ext cx="1113137" cy="56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3186" tIns="21593" rIns="43186" bIns="21593">
            <a:spAutoFit/>
          </a:bodyPr>
          <a:lstStyle/>
          <a:p>
            <a:pPr lvl="0" hangingPunct="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  <a:sym typeface="等线"/>
              </a:rPr>
              <a:t>问题反馈</a:t>
            </a:r>
          </a:p>
        </p:txBody>
      </p:sp>
    </p:spTree>
    <p:extLst>
      <p:ext uri="{BB962C8B-B14F-4D97-AF65-F5344CB8AC3E}">
        <p14:creationId xmlns:p14="http://schemas.microsoft.com/office/powerpoint/2010/main" val="390839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05021" cy="51640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30D991-C305-9047-9C41-AD2AFFC36736}"/>
              </a:ext>
            </a:extLst>
          </p:cNvPr>
          <p:cNvSpPr/>
          <p:nvPr/>
        </p:nvSpPr>
        <p:spPr>
          <a:xfrm>
            <a:off x="827584" y="1971585"/>
            <a:ext cx="770485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搜索推广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是基于百度推广的一整套“平台投放功能服务接口”，通过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可以与百度推广平台进行系统化对接，帮助广告主构建自动化营销，实现“账户高效管理”、“广告投放优化”，满足智能化、程序化、个性化营销需求，全方位提升投放效率。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9DAFCF-4A87-7444-B5CF-FEC352654069}"/>
              </a:ext>
            </a:extLst>
          </p:cNvPr>
          <p:cNvSpPr/>
          <p:nvPr/>
        </p:nvSpPr>
        <p:spPr>
          <a:xfrm>
            <a:off x="-36511" y="-20538"/>
            <a:ext cx="144015" cy="577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153787-188F-9642-AAEB-1381BADAB903}"/>
              </a:ext>
            </a:extLst>
          </p:cNvPr>
          <p:cNvSpPr txBox="1"/>
          <p:nvPr/>
        </p:nvSpPr>
        <p:spPr>
          <a:xfrm>
            <a:off x="179512" y="9545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3615886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>
            <a:extLst>
              <a:ext uri="{FF2B5EF4-FFF2-40B4-BE49-F238E27FC236}">
                <a16:creationId xmlns:a16="http://schemas.microsoft.com/office/drawing/2014/main" id="{8D53060F-4E46-8C4F-939C-320C8C9C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112" name="矩形 111">
            <a:extLst>
              <a:ext uri="{FF2B5EF4-FFF2-40B4-BE49-F238E27FC236}">
                <a16:creationId xmlns:a16="http://schemas.microsoft.com/office/drawing/2014/main" id="{06601B95-CB2B-C54D-97DD-DEC66FD7923A}"/>
              </a:ext>
            </a:extLst>
          </p:cNvPr>
          <p:cNvSpPr/>
          <p:nvPr/>
        </p:nvSpPr>
        <p:spPr>
          <a:xfrm>
            <a:off x="4058674" y="1558920"/>
            <a:ext cx="4889294" cy="284075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6" name="直接连接符 128">
            <a:extLst>
              <a:ext uri="{FF2B5EF4-FFF2-40B4-BE49-F238E27FC236}">
                <a16:creationId xmlns:a16="http://schemas.microsoft.com/office/drawing/2014/main" id="{2D8201D2-C7DF-4545-9B45-42BECBB1C203}"/>
              </a:ext>
            </a:extLst>
          </p:cNvPr>
          <p:cNvCxnSpPr>
            <a:cxnSpLocks/>
          </p:cNvCxnSpPr>
          <p:nvPr/>
        </p:nvCxnSpPr>
        <p:spPr>
          <a:xfrm>
            <a:off x="4150664" y="2787774"/>
            <a:ext cx="4801145" cy="0"/>
          </a:xfrm>
          <a:prstGeom prst="line">
            <a:avLst/>
          </a:prstGeom>
          <a:ln>
            <a:solidFill>
              <a:srgbClr val="FFFF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17F8C0FD-8D73-9E4A-8260-D518C0079EA4}"/>
              </a:ext>
            </a:extLst>
          </p:cNvPr>
          <p:cNvSpPr/>
          <p:nvPr/>
        </p:nvSpPr>
        <p:spPr>
          <a:xfrm>
            <a:off x="4106981" y="1776222"/>
            <a:ext cx="2885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官方网址：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http://dev2.baidu.com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E76E1D-98A4-CA42-B472-BC2070D68809}"/>
              </a:ext>
            </a:extLst>
          </p:cNvPr>
          <p:cNvSpPr/>
          <p:nvPr/>
        </p:nvSpPr>
        <p:spPr>
          <a:xfrm>
            <a:off x="4106981" y="2931741"/>
            <a:ext cx="4876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V4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开发文档：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http://dev2.baidu.com/newdev2/dist/index.html#/content/?pageType=1&amp;productlineId=3&amp;nodeId=128&amp;pageId=37&amp;url=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B8B32DA8-B536-AC40-B300-6BACDE308930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TextBox 20">
            <a:extLst>
              <a:ext uri="{FF2B5EF4-FFF2-40B4-BE49-F238E27FC236}">
                <a16:creationId xmlns:a16="http://schemas.microsoft.com/office/drawing/2014/main" id="{44B8E92D-DF7F-B142-8D01-C9A2D37A7493}"/>
              </a:ext>
            </a:extLst>
          </p:cNvPr>
          <p:cNvSpPr txBox="1"/>
          <p:nvPr/>
        </p:nvSpPr>
        <p:spPr>
          <a:xfrm>
            <a:off x="107504" y="19609"/>
            <a:ext cx="5745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cap="all" spc="378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问题反馈</a:t>
            </a:r>
          </a:p>
        </p:txBody>
      </p:sp>
      <p:sp>
        <p:nvSpPr>
          <p:cNvPr id="129" name="Freeform 11">
            <a:extLst>
              <a:ext uri="{FF2B5EF4-FFF2-40B4-BE49-F238E27FC236}">
                <a16:creationId xmlns:a16="http://schemas.microsoft.com/office/drawing/2014/main" id="{3185A611-0CA5-2343-8754-23326F2FD27D}"/>
              </a:ext>
            </a:extLst>
          </p:cNvPr>
          <p:cNvSpPr>
            <a:spLocks/>
          </p:cNvSpPr>
          <p:nvPr/>
        </p:nvSpPr>
        <p:spPr bwMode="auto">
          <a:xfrm>
            <a:off x="347092" y="-20539"/>
            <a:ext cx="4080892" cy="5124252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299" tIns="22650" rIns="45299" bIns="2265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335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04D4D8-E905-F74C-8EA2-39334974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79"/>
            <a:ext cx="9144000" cy="51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00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EAB90D-028A-4C49-B89A-0B0617FF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5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3E7510-8BA7-2C46-AECA-17287C4C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217"/>
            <a:ext cx="9144000" cy="51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72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AA2D63-6475-134D-864E-E45E579F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8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CF7604C2-21A3-4949-8B51-FA8C42EEFF6E}"/>
              </a:ext>
            </a:extLst>
          </p:cNvPr>
          <p:cNvSpPr txBox="1"/>
          <p:nvPr/>
        </p:nvSpPr>
        <p:spPr>
          <a:xfrm>
            <a:off x="107504" y="19609"/>
            <a:ext cx="5745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cap="all" spc="378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问题反馈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17C02E-81FC-6944-955A-D698CD44501E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EBCFD3-C1DA-E543-86DD-9A742CF00C7E}"/>
              </a:ext>
            </a:extLst>
          </p:cNvPr>
          <p:cNvSpPr/>
          <p:nvPr/>
        </p:nvSpPr>
        <p:spPr>
          <a:xfrm>
            <a:off x="755576" y="1059582"/>
            <a:ext cx="1656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问题反馈方式：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F1993E-4D62-9345-B9C6-14870253E65D}"/>
              </a:ext>
            </a:extLst>
          </p:cNvPr>
          <p:cNvSpPr/>
          <p:nvPr/>
        </p:nvSpPr>
        <p:spPr>
          <a:xfrm>
            <a:off x="899592" y="1419622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反馈问题请提供请求接口、请求信息、返回信息、错误码、请求时间（时分秒粒度）以便于定位问题，发送到apihelp@baidu.com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29E895-1666-0246-842F-68D61CBA3DC3}"/>
              </a:ext>
            </a:extLst>
          </p:cNvPr>
          <p:cNvSpPr txBox="1"/>
          <p:nvPr/>
        </p:nvSpPr>
        <p:spPr>
          <a:xfrm>
            <a:off x="971600" y="2266351"/>
            <a:ext cx="1710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spc="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问题反馈模板：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3A86156-477D-5543-A157-E47BE84363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824938"/>
              </p:ext>
            </p:extLst>
          </p:nvPr>
        </p:nvGraphicFramePr>
        <p:xfrm>
          <a:off x="2627784" y="2139702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文档" showAsIcon="1" r:id="rId3" imgW="965200" imgH="609600" progId="Word.Document.8">
                  <p:embed/>
                </p:oleObj>
              </mc:Choice>
              <mc:Fallback>
                <p:oleObj name="文档" showAsIcon="1" r:id="rId3" imgW="965200" imgH="6096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784" y="2139702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130">
            <a:extLst>
              <a:ext uri="{FF2B5EF4-FFF2-40B4-BE49-F238E27FC236}">
                <a16:creationId xmlns:a16="http://schemas.microsoft.com/office/drawing/2014/main" id="{63524B9F-97F8-6342-A18F-8E0C8097A089}"/>
              </a:ext>
            </a:extLst>
          </p:cNvPr>
          <p:cNvCxnSpPr>
            <a:cxnSpLocks/>
          </p:cNvCxnSpPr>
          <p:nvPr/>
        </p:nvCxnSpPr>
        <p:spPr>
          <a:xfrm>
            <a:off x="755576" y="3200659"/>
            <a:ext cx="4801145" cy="0"/>
          </a:xfrm>
          <a:prstGeom prst="line">
            <a:avLst/>
          </a:prstGeom>
          <a:ln>
            <a:solidFill>
              <a:srgbClr val="FFFF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D4FB599-56D0-4543-964F-CFB380FA7065}"/>
              </a:ext>
            </a:extLst>
          </p:cNvPr>
          <p:cNvSpPr/>
          <p:nvPr/>
        </p:nvSpPr>
        <p:spPr>
          <a:xfrm>
            <a:off x="786440" y="3388607"/>
            <a:ext cx="34977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API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问题反馈渠道：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0882DA-EF5D-AE48-9E5D-6BA3BBDEA1B8}"/>
              </a:ext>
            </a:extLst>
          </p:cNvPr>
          <p:cNvSpPr txBox="1"/>
          <p:nvPr/>
        </p:nvSpPr>
        <p:spPr>
          <a:xfrm>
            <a:off x="833786" y="3680165"/>
            <a:ext cx="2807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:1453503</a:t>
            </a:r>
          </a:p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邮件组：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apihelp@baidu.com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191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9AA541-96CA-0A43-AFB6-C6549B7D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12C9C0-8AFC-464B-844B-1E422B77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1766846"/>
            <a:ext cx="9289032" cy="16098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88A4EAD-367B-2A47-A058-4FB1232F8B11}"/>
              </a:ext>
            </a:extLst>
          </p:cNvPr>
          <p:cNvSpPr/>
          <p:nvPr/>
        </p:nvSpPr>
        <p:spPr>
          <a:xfrm>
            <a:off x="2711491" y="2139702"/>
            <a:ext cx="37930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rgbClr val="FFFFFF"/>
                </a:solidFill>
                <a:latin typeface="微软雅黑"/>
              </a:rPr>
              <a:t>THANKS!</a:t>
            </a:r>
            <a:endParaRPr lang="zh-CN" altLang="en-US" sz="6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7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AFC54D-0CB0-814B-A4AE-C21A7A8B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CB1746-9171-3D45-BEA5-B59ED25B9C7B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C834EE9D-FD8D-7E42-BE46-4610C34D9126}"/>
              </a:ext>
            </a:extLst>
          </p:cNvPr>
          <p:cNvSpPr txBox="1">
            <a:spLocks/>
          </p:cNvSpPr>
          <p:nvPr/>
        </p:nvSpPr>
        <p:spPr>
          <a:xfrm>
            <a:off x="395536" y="42742"/>
            <a:ext cx="1800200" cy="360538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适用群体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CF5035-C64A-0341-9A06-C3940EC51905}"/>
              </a:ext>
            </a:extLst>
          </p:cNvPr>
          <p:cNvSpPr/>
          <p:nvPr/>
        </p:nvSpPr>
        <p:spPr>
          <a:xfrm>
            <a:off x="395536" y="771550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说明：尽管搜索推广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功能非常强大，不过同时也需要您投入“时间”和“技术人员”进行对接。另外，每年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都会升级很多业务功能，因此请确保您拥有至少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名技术人员进行专项对接，来支持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常规业务升级，以下是一些判断您是否适合使用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的一些判断依据，供参考：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A5906FD-7811-0341-86C8-34A760941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145115"/>
              </p:ext>
            </p:extLst>
          </p:nvPr>
        </p:nvGraphicFramePr>
        <p:xfrm>
          <a:off x="467544" y="1707654"/>
          <a:ext cx="8064895" cy="2682854"/>
        </p:xfrm>
        <a:graphic>
          <a:graphicData uri="http://schemas.openxmlformats.org/drawingml/2006/table">
            <a:tbl>
              <a:tblPr/>
              <a:tblGrid>
                <a:gridCol w="1344149">
                  <a:extLst>
                    <a:ext uri="{9D8B030D-6E8A-4147-A177-3AD203B41FA5}">
                      <a16:colId xmlns:a16="http://schemas.microsoft.com/office/drawing/2014/main" val="3527012615"/>
                    </a:ext>
                  </a:extLst>
                </a:gridCol>
                <a:gridCol w="1392155">
                  <a:extLst>
                    <a:ext uri="{9D8B030D-6E8A-4147-A177-3AD203B41FA5}">
                      <a16:colId xmlns:a16="http://schemas.microsoft.com/office/drawing/2014/main" val="20565453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3374020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250438758"/>
                    </a:ext>
                  </a:extLst>
                </a:gridCol>
                <a:gridCol w="2232247">
                  <a:extLst>
                    <a:ext uri="{9D8B030D-6E8A-4147-A177-3AD203B41FA5}">
                      <a16:colId xmlns:a16="http://schemas.microsoft.com/office/drawing/2014/main" val="2064757132"/>
                    </a:ext>
                  </a:extLst>
                </a:gridCol>
              </a:tblGrid>
              <a:tr h="441244">
                <a:tc>
                  <a:txBody>
                    <a:bodyPr/>
                    <a:lstStyle/>
                    <a:p>
                      <a:br>
                        <a:rPr lang="zh-CN" altLang="en-US" sz="140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</a:br>
                      <a:endParaRPr lang="zh-CN" altLang="en-US" sz="140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搜索推广后台</a:t>
                      </a:r>
                      <a:endParaRPr lang="zh-CN" altLang="en-US" sz="140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百度推广客户端</a:t>
                      </a:r>
                      <a:endParaRPr lang="zh-CN" altLang="en-US" sz="140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百度推广手机端</a:t>
                      </a:r>
                      <a:endParaRPr lang="zh-CN" altLang="en-US" sz="140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搜索推广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05827"/>
                  </a:ext>
                </a:extLst>
              </a:tr>
              <a:tr h="418171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产品定位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  业务全功能覆盖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    物料批量操作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     便捷查看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程序化对接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物料批量操作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817733"/>
                  </a:ext>
                </a:extLst>
              </a:tr>
              <a:tr h="596357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技术人员支持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不需要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不需要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不需要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需要</a:t>
                      </a:r>
                      <a:r>
                        <a:rPr lang="zh-CN" altLang="en-US" sz="1200" b="0" dirty="0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（至少</a:t>
                      </a:r>
                      <a:r>
                        <a:rPr lang="en-US" altLang="zh-CN" sz="1200" b="0" dirty="0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zh-CN" altLang="en-US" sz="1200" b="0" dirty="0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名技术）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12612"/>
                  </a:ext>
                </a:extLst>
              </a:tr>
              <a:tr h="1170686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主要功能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界面化操作</a:t>
                      </a:r>
                    </a:p>
                    <a:p>
                      <a:pPr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视觉化报告</a:t>
                      </a:r>
                      <a:endParaRPr lang="en-US" altLang="zh-CN" sz="12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业务功能齐全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批量编辑工具</a:t>
                      </a:r>
                    </a:p>
                    <a:p>
                      <a:pPr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快速多项目更新</a:t>
                      </a:r>
                    </a:p>
                    <a:p>
                      <a:pPr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批量操作计划、单元、关键词、创意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即时查看账户信息</a:t>
                      </a:r>
                    </a:p>
                    <a:p>
                      <a:pPr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简易操作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实现个性化、定制化功能</a:t>
                      </a:r>
                    </a:p>
                    <a:p>
                      <a:pPr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与企业自身系统集成、打通</a:t>
                      </a:r>
                    </a:p>
                    <a:p>
                      <a:pPr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自动账户管理</a:t>
                      </a:r>
                    </a:p>
                    <a:p>
                      <a:pPr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基于</a:t>
                      </a:r>
                      <a:r>
                        <a:rPr lang="en-US" altLang="zh-CN" sz="1200" b="0" dirty="0" err="1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api</a:t>
                      </a:r>
                      <a:r>
                        <a:rPr lang="zh-CN" altLang="en-US" sz="1200" b="0" dirty="0">
                          <a:solidFill>
                            <a:srgbClr val="FFFF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开发第三方工具</a:t>
                      </a:r>
                    </a:p>
                  </a:txBody>
                  <a:tcPr marL="70920" marR="70920" marT="35460" marB="35460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74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8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4366415-7AAB-764A-8F44-7EF3BD30E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784D637-8C2D-314F-BF2A-CD405445D34B}"/>
              </a:ext>
            </a:extLst>
          </p:cNvPr>
          <p:cNvCxnSpPr>
            <a:cxnSpLocks/>
          </p:cNvCxnSpPr>
          <p:nvPr/>
        </p:nvCxnSpPr>
        <p:spPr>
          <a:xfrm>
            <a:off x="-36512" y="483513"/>
            <a:ext cx="936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>
            <a:extLst>
              <a:ext uri="{FF2B5EF4-FFF2-40B4-BE49-F238E27FC236}">
                <a16:creationId xmlns:a16="http://schemas.microsoft.com/office/drawing/2014/main" id="{013384C0-61F5-7749-9446-FA677994345A}"/>
              </a:ext>
            </a:extLst>
          </p:cNvPr>
          <p:cNvSpPr txBox="1">
            <a:spLocks/>
          </p:cNvSpPr>
          <p:nvPr/>
        </p:nvSpPr>
        <p:spPr>
          <a:xfrm>
            <a:off x="395536" y="42742"/>
            <a:ext cx="2016224" cy="360538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产品价值</a:t>
            </a:r>
          </a:p>
        </p:txBody>
      </p:sp>
      <p:sp>
        <p:nvSpPr>
          <p:cNvPr id="6" name="进程 9">
            <a:extLst>
              <a:ext uri="{FF2B5EF4-FFF2-40B4-BE49-F238E27FC236}">
                <a16:creationId xmlns:a16="http://schemas.microsoft.com/office/drawing/2014/main" id="{85FBAF31-D48D-1348-8CD2-CD1F877AA986}"/>
              </a:ext>
            </a:extLst>
          </p:cNvPr>
          <p:cNvSpPr/>
          <p:nvPr/>
        </p:nvSpPr>
        <p:spPr>
          <a:xfrm>
            <a:off x="237534" y="987574"/>
            <a:ext cx="2032583" cy="38419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节约时间与人力成本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70FC97-85BA-034C-8FFA-E9E3CA9EC952}"/>
              </a:ext>
            </a:extLst>
          </p:cNvPr>
          <p:cNvSpPr/>
          <p:nvPr/>
        </p:nvSpPr>
        <p:spPr>
          <a:xfrm>
            <a:off x="237531" y="1371765"/>
            <a:ext cx="8510934" cy="502446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对接实现自动化营销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（如批量创建广告，批量调取数据）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，大幅降低人力成本和时间成本，提高工作效率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进程 15">
            <a:extLst>
              <a:ext uri="{FF2B5EF4-FFF2-40B4-BE49-F238E27FC236}">
                <a16:creationId xmlns:a16="http://schemas.microsoft.com/office/drawing/2014/main" id="{259393D9-0FF9-1841-A35E-FF7F4709BD8C}"/>
              </a:ext>
            </a:extLst>
          </p:cNvPr>
          <p:cNvSpPr/>
          <p:nvPr/>
        </p:nvSpPr>
        <p:spPr>
          <a:xfrm>
            <a:off x="260407" y="3605952"/>
            <a:ext cx="2032584" cy="377975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  <a:latin typeface="Microsoft YaHei" charset="-122"/>
                <a:ea typeface="Microsoft YaHei" charset="-122"/>
              </a:rPr>
              <a:t>满足多样性需求</a:t>
            </a:r>
          </a:p>
        </p:txBody>
      </p:sp>
      <p:sp>
        <p:nvSpPr>
          <p:cNvPr id="9" name="进程 16">
            <a:extLst>
              <a:ext uri="{FF2B5EF4-FFF2-40B4-BE49-F238E27FC236}">
                <a16:creationId xmlns:a16="http://schemas.microsoft.com/office/drawing/2014/main" id="{5020A90B-60F6-C14F-996E-A20EC704BF24}"/>
              </a:ext>
            </a:extLst>
          </p:cNvPr>
          <p:cNvSpPr/>
          <p:nvPr/>
        </p:nvSpPr>
        <p:spPr>
          <a:xfrm>
            <a:off x="237530" y="2294142"/>
            <a:ext cx="2032585" cy="377975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  <a:latin typeface="Microsoft YaHei" charset="-122"/>
                <a:ea typeface="Microsoft YaHei" charset="-122"/>
              </a:rPr>
              <a:t>助力提升投放效果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BD4D34-F071-6E4A-A424-2C29B26C6CDF}"/>
              </a:ext>
            </a:extLst>
          </p:cNvPr>
          <p:cNvSpPr/>
          <p:nvPr/>
        </p:nvSpPr>
        <p:spPr>
          <a:xfrm>
            <a:off x="260406" y="3999593"/>
            <a:ext cx="8510935" cy="514431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通过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结合自身业务优势，搭建一套个性化营销工具，实现企业营销工具与搜索推广平台的打通，大幅提升营销能力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951D61-57B7-634A-9454-B393FC0A15E2}"/>
              </a:ext>
            </a:extLst>
          </p:cNvPr>
          <p:cNvSpPr/>
          <p:nvPr/>
        </p:nvSpPr>
        <p:spPr>
          <a:xfrm>
            <a:off x="237531" y="2685138"/>
            <a:ext cx="8488058" cy="453557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通过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进行多方数据打通，监控分析全方位一体化，结合分析结果优化投放策略，提升投放效果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CC62FD-2E66-4747-96D3-908D132A7C62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63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D61570-FA5C-AE4D-A6BC-4F8642EA7605}"/>
              </a:ext>
            </a:extLst>
          </p:cNvPr>
          <p:cNvSpPr txBox="1">
            <a:spLocks/>
          </p:cNvSpPr>
          <p:nvPr/>
        </p:nvSpPr>
        <p:spPr>
          <a:xfrm>
            <a:off x="573056" y="93730"/>
            <a:ext cx="7848872" cy="360538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API</a:t>
            </a:r>
            <a:r>
              <a:rPr lang="zh-CN" altLang="en-US" sz="2400" b="1" spc="378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作为“原子粒度积木”赋能开发者无限可能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0F7416A-BBD0-D847-8999-0BF9AD295336}"/>
              </a:ext>
            </a:extLst>
          </p:cNvPr>
          <p:cNvGrpSpPr/>
          <p:nvPr/>
        </p:nvGrpSpPr>
        <p:grpSpPr>
          <a:xfrm>
            <a:off x="1426338" y="1799736"/>
            <a:ext cx="2320381" cy="2232248"/>
            <a:chOff x="993508" y="1590156"/>
            <a:chExt cx="2320381" cy="223224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C1C039-6DDF-0544-84A6-8B5310DA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22" y="3291830"/>
              <a:ext cx="530574" cy="53057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015947-3515-984E-9DEA-64217E37F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08" y="1590156"/>
              <a:ext cx="530574" cy="53057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59E7DE2-6859-4741-A576-C32594268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15" y="1590156"/>
              <a:ext cx="530574" cy="53057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C367166-3BAC-4C4E-98E1-D04233363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410" y="3291830"/>
              <a:ext cx="530574" cy="530574"/>
            </a:xfrm>
            <a:prstGeom prst="rect">
              <a:avLst/>
            </a:prstGeom>
          </p:spPr>
        </p:pic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8CEC697-163A-CC45-ADAF-11AFB12536D0}"/>
                </a:ext>
              </a:extLst>
            </p:cNvPr>
            <p:cNvSpPr/>
            <p:nvPr/>
          </p:nvSpPr>
          <p:spPr>
            <a:xfrm>
              <a:off x="1772226" y="2335705"/>
              <a:ext cx="739136" cy="77283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D5BDA75-7C59-E547-82D7-25D241DE2EBB}"/>
                </a:ext>
              </a:extLst>
            </p:cNvPr>
            <p:cNvSpPr/>
            <p:nvPr/>
          </p:nvSpPr>
          <p:spPr>
            <a:xfrm>
              <a:off x="1485294" y="2065539"/>
              <a:ext cx="1304535" cy="130453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D90AFFD-4DCB-DC42-B92B-C8DA831309C9}"/>
                </a:ext>
              </a:extLst>
            </p:cNvPr>
            <p:cNvSpPr/>
            <p:nvPr/>
          </p:nvSpPr>
          <p:spPr>
            <a:xfrm>
              <a:off x="1162463" y="1726949"/>
              <a:ext cx="1958662" cy="195866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D519BCB-9AD9-CF42-B9DB-9E7129EDE396}"/>
                </a:ext>
              </a:extLst>
            </p:cNvPr>
            <p:cNvSpPr txBox="1"/>
            <p:nvPr/>
          </p:nvSpPr>
          <p:spPr>
            <a:xfrm>
              <a:off x="1793060" y="2548530"/>
              <a:ext cx="7344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600" b="1" spc="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API</a:t>
              </a:r>
              <a:endPara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06D80-29B2-3240-9EC5-04E452E600BE}"/>
              </a:ext>
            </a:extLst>
          </p:cNvPr>
          <p:cNvSpPr txBox="1"/>
          <p:nvPr/>
        </p:nvSpPr>
        <p:spPr>
          <a:xfrm>
            <a:off x="41762" y="1494420"/>
            <a:ext cx="192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自动化广告管理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32CA80-8387-7742-8485-0CC8F28207CB}"/>
              </a:ext>
            </a:extLst>
          </p:cNvPr>
          <p:cNvSpPr txBox="1"/>
          <p:nvPr/>
        </p:nvSpPr>
        <p:spPr>
          <a:xfrm>
            <a:off x="153617" y="1904234"/>
            <a:ext cx="1111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批量创建</a:t>
            </a:r>
            <a:endParaRPr kumimoji="1" lang="en-US" altLang="zh-CN" sz="105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批量修改</a:t>
            </a:r>
            <a:endParaRPr kumimoji="1" lang="en-US" altLang="zh-CN" sz="105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批量查询</a:t>
            </a:r>
            <a:endParaRPr kumimoji="1" lang="en-US" altLang="zh-CN" sz="105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批量删除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E8AF47-A2A7-9645-9A77-F31C9BEC64CA}"/>
              </a:ext>
            </a:extLst>
          </p:cNvPr>
          <p:cNvSpPr txBox="1"/>
          <p:nvPr/>
        </p:nvSpPr>
        <p:spPr>
          <a:xfrm>
            <a:off x="3731869" y="152500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数据深度打通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E3216-9216-B045-A29E-8B056275C096}"/>
              </a:ext>
            </a:extLst>
          </p:cNvPr>
          <p:cNvSpPr txBox="1"/>
          <p:nvPr/>
        </p:nvSpPr>
        <p:spPr>
          <a:xfrm>
            <a:off x="55717" y="3394847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物料同步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78D752-B2A7-2C4F-AA6E-5BFB8BADC4E4}"/>
              </a:ext>
            </a:extLst>
          </p:cNvPr>
          <p:cNvSpPr txBox="1"/>
          <p:nvPr/>
        </p:nvSpPr>
        <p:spPr>
          <a:xfrm>
            <a:off x="3770255" y="3347521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综合查询</a:t>
            </a:r>
            <a:endParaRPr kumimoji="1" lang="en-US" altLang="zh-CN" sz="1400" b="1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374FCB-7D8A-A940-92AB-24A8530E1DB2}"/>
              </a:ext>
            </a:extLst>
          </p:cNvPr>
          <p:cNvSpPr txBox="1"/>
          <p:nvPr/>
        </p:nvSpPr>
        <p:spPr>
          <a:xfrm>
            <a:off x="3809225" y="1953636"/>
            <a:ext cx="1376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各项数据报告</a:t>
            </a:r>
            <a:endParaRPr kumimoji="1" lang="en-US" altLang="zh-CN" sz="105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定时获取数据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B6ABBD-C3E1-9548-9887-65503199D752}"/>
              </a:ext>
            </a:extLst>
          </p:cNvPr>
          <p:cNvSpPr txBox="1"/>
          <p:nvPr/>
        </p:nvSpPr>
        <p:spPr>
          <a:xfrm>
            <a:off x="54971" y="3766697"/>
            <a:ext cx="124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账户计划、单元、关键词、创意的物料同步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84DA27-A47D-0244-ADF7-6F62499458D4}"/>
              </a:ext>
            </a:extLst>
          </p:cNvPr>
          <p:cNvSpPr txBox="1"/>
          <p:nvPr/>
        </p:nvSpPr>
        <p:spPr>
          <a:xfrm>
            <a:off x="3774266" y="3743443"/>
            <a:ext cx="13765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根据关键词</a:t>
            </a:r>
            <a:r>
              <a:rPr kumimoji="1" lang="en-US" altLang="zh-CN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创意状态筛选</a:t>
            </a:r>
            <a:endParaRPr kumimoji="1" lang="en-US" altLang="zh-CN" sz="105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物料标签</a:t>
            </a:r>
            <a:endParaRPr kumimoji="1" lang="en-US" altLang="zh-CN" sz="1050" spc="5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59594BB-7DE5-3B40-9A63-9D06B7F5EE17}"/>
              </a:ext>
            </a:extLst>
          </p:cNvPr>
          <p:cNvCxnSpPr>
            <a:cxnSpLocks/>
          </p:cNvCxnSpPr>
          <p:nvPr/>
        </p:nvCxnSpPr>
        <p:spPr>
          <a:xfrm>
            <a:off x="5724128" y="1525005"/>
            <a:ext cx="0" cy="337941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328152C-7AA2-8243-AA16-4F5A083DC568}"/>
              </a:ext>
            </a:extLst>
          </p:cNvPr>
          <p:cNvSpPr/>
          <p:nvPr/>
        </p:nvSpPr>
        <p:spPr>
          <a:xfrm>
            <a:off x="5894198" y="1648308"/>
            <a:ext cx="320804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API</a:t>
            </a:r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将凤巢平台的功能拆分成“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一个个独立的</a:t>
            </a:r>
            <a:r>
              <a:rPr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API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接口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”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每个</a:t>
            </a: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接口都能完成独立的操作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（例如关键词接口、报告接口）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endParaRPr lang="en-US" altLang="zh-CN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endParaRPr lang="en-US" altLang="zh-CN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每一个</a:t>
            </a:r>
            <a:r>
              <a:rPr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API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接口就是一个原子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（最细粒度）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积木，使用这些”积木“搭建自己想要的模型，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从而实现个性化、定制化功能。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5E041F-ED4E-684F-835E-F94F580EF64D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868F46B-2DD3-BC4D-8233-096E67C63B62}"/>
              </a:ext>
            </a:extLst>
          </p:cNvPr>
          <p:cNvCxnSpPr>
            <a:cxnSpLocks/>
          </p:cNvCxnSpPr>
          <p:nvPr/>
        </p:nvCxnSpPr>
        <p:spPr>
          <a:xfrm>
            <a:off x="-36512" y="483513"/>
            <a:ext cx="936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74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62" y="-20544"/>
            <a:ext cx="9289032" cy="51640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FE616DB-CF7D-824B-A285-F1C1C2DFCCC7}"/>
              </a:ext>
            </a:extLst>
          </p:cNvPr>
          <p:cNvSpPr txBox="1"/>
          <p:nvPr/>
        </p:nvSpPr>
        <p:spPr>
          <a:xfrm>
            <a:off x="298728" y="807155"/>
            <a:ext cx="85217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背景：</a:t>
            </a:r>
            <a:endParaRPr kumimoji="1" lang="en-US" altLang="zh-CN" sz="16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某大型企业、全国地域投放、有数十个投放账户、广告业务具有多名优化师共同负责，在大型促销活动期，有数万的关键词需要新增、并且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200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个核心竞争词，每小时都需要调整一次，希望关键词争取前三排名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人工投放：</a:t>
            </a:r>
            <a:endParaRPr kumimoji="1" lang="en-US" altLang="zh-CN" sz="1600" b="1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10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名优化师，前期准备期：提交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5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万个关键词，人工提交需要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1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小时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+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、活动期：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200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个核心词 调整排名需要耗时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1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小时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+</a:t>
            </a:r>
          </a:p>
          <a:p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kumimoji="1" lang="zh-CN" altLang="en-US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投放：</a:t>
            </a:r>
            <a:endParaRPr kumimoji="1" lang="en-US" altLang="zh-CN" sz="16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批量创建仅需要</a:t>
            </a:r>
            <a:r>
              <a:rPr kumimoji="1" lang="en-US" altLang="zh-CN" sz="1200" dirty="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1200" dirty="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分钟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、调整排名仅需</a:t>
            </a:r>
            <a:r>
              <a:rPr kumimoji="1" lang="en-US" altLang="zh-CN" sz="1200" dirty="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1200" dirty="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分钟</a:t>
            </a:r>
            <a:endParaRPr kumimoji="1" lang="en-US" altLang="zh-CN" sz="1200" dirty="0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8F2FA7F-83C8-ED43-B45B-E88BE59ED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34293"/>
              </p:ext>
            </p:extLst>
          </p:nvPr>
        </p:nvGraphicFramePr>
        <p:xfrm>
          <a:off x="251520" y="3115666"/>
          <a:ext cx="5137368" cy="15443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28541346"/>
                    </a:ext>
                  </a:extLst>
                </a:gridCol>
              </a:tblGrid>
              <a:tr h="686779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投放方式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新增关键词数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新增词所需时间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调整关键词数量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调整关键词时间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59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人工投放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50000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个小时</a:t>
                      </a: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个小时</a:t>
                      </a: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5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API</a:t>
                      </a:r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投放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50000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sz="120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分钟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b="0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sz="1200" b="0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分钟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标题 2">
            <a:extLst>
              <a:ext uri="{FF2B5EF4-FFF2-40B4-BE49-F238E27FC236}">
                <a16:creationId xmlns:a16="http://schemas.microsoft.com/office/drawing/2014/main" id="{B88BBFF2-3E17-4F4C-A4F5-5DA08B6B3B85}"/>
              </a:ext>
            </a:extLst>
          </p:cNvPr>
          <p:cNvSpPr txBox="1">
            <a:spLocks/>
          </p:cNvSpPr>
          <p:nvPr/>
        </p:nvSpPr>
        <p:spPr>
          <a:xfrm>
            <a:off x="251520" y="40951"/>
            <a:ext cx="6559660" cy="457997"/>
          </a:xfrm>
          <a:prstGeom prst="rect">
            <a:avLst/>
          </a:prstGeom>
        </p:spPr>
        <p:txBody>
          <a:bodyPr/>
          <a:lstStyle>
            <a:lvl1pPr algn="l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效果案例一某广告主</a:t>
            </a:r>
            <a:endParaRPr lang="zh-CN" altLang="en-US" sz="2400" b="1" spc="378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061B36-0D0E-0C49-A5F1-5AD0F930C553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A6B0B84-E118-1741-AF59-CDCA3F1EF5DC}"/>
              </a:ext>
            </a:extLst>
          </p:cNvPr>
          <p:cNvCxnSpPr>
            <a:cxnSpLocks/>
          </p:cNvCxnSpPr>
          <p:nvPr/>
        </p:nvCxnSpPr>
        <p:spPr>
          <a:xfrm>
            <a:off x="-36512" y="483513"/>
            <a:ext cx="936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2DB813E-302C-1247-BD31-FD89C3788232}"/>
              </a:ext>
            </a:extLst>
          </p:cNvPr>
          <p:cNvSpPr txBox="1"/>
          <p:nvPr/>
        </p:nvSpPr>
        <p:spPr>
          <a:xfrm>
            <a:off x="5552952" y="3305770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说明：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D70FF-C4AC-FC43-A306-F3348079B6AC}"/>
              </a:ext>
            </a:extLst>
          </p:cNvPr>
          <p:cNvSpPr txBox="1"/>
          <p:nvPr/>
        </p:nvSpPr>
        <p:spPr>
          <a:xfrm>
            <a:off x="5559746" y="3644324"/>
            <a:ext cx="3503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针对大型促销期间，大量关键词提交、批量关键词排名调整，人工方式耗时长、效率低。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而通过系统化对接可以高效管理账户，一小时内多次调整，耗时短、效率高，更有利于捕捉商机。</a:t>
            </a:r>
          </a:p>
        </p:txBody>
      </p:sp>
    </p:spTree>
    <p:extLst>
      <p:ext uri="{BB962C8B-B14F-4D97-AF65-F5344CB8AC3E}">
        <p14:creationId xmlns:p14="http://schemas.microsoft.com/office/powerpoint/2010/main" val="266910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855290-C5B5-4744-A82B-4D5FFEA3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B15DE3-048B-6741-AB87-44F9864A2AE6}"/>
              </a:ext>
            </a:extLst>
          </p:cNvPr>
          <p:cNvSpPr txBox="1"/>
          <p:nvPr/>
        </p:nvSpPr>
        <p:spPr>
          <a:xfrm>
            <a:off x="3779587" y="1641277"/>
            <a:ext cx="158482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75798"/>
            <a:r>
              <a:rPr lang="en-US" altLang="zh-CN" sz="869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69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3701DC-91B4-4643-B436-93B7B729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455" y="2787773"/>
            <a:ext cx="2373098" cy="56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3186" tIns="21593" rIns="43186" bIns="21593">
            <a:spAutoFit/>
          </a:bodyPr>
          <a:lstStyle/>
          <a:p>
            <a:pPr lvl="0" hangingPunct="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  <a:sym typeface="等线"/>
              </a:rPr>
              <a:t>产品开通</a:t>
            </a:r>
            <a:r>
              <a:rPr lang="en-US" altLang="zh-CN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  <a:sym typeface="等线"/>
              </a:rPr>
              <a:t>&amp;</a:t>
            </a: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  <a:sym typeface="等线"/>
              </a:rPr>
              <a:t>快速接入</a:t>
            </a:r>
          </a:p>
        </p:txBody>
      </p:sp>
    </p:spTree>
    <p:extLst>
      <p:ext uri="{BB962C8B-B14F-4D97-AF65-F5344CB8AC3E}">
        <p14:creationId xmlns:p14="http://schemas.microsoft.com/office/powerpoint/2010/main" val="6103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003AF1C9-3947-AE4D-BC30-EAD57524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0538"/>
            <a:ext cx="9289032" cy="51640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A8207A-DB81-C542-B138-9DAFFB260388}"/>
              </a:ext>
            </a:extLst>
          </p:cNvPr>
          <p:cNvSpPr/>
          <p:nvPr/>
        </p:nvSpPr>
        <p:spPr>
          <a:xfrm>
            <a:off x="-36511" y="-20539"/>
            <a:ext cx="144015" cy="50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132110-53FB-B240-9BD6-C603C8836FB4}"/>
              </a:ext>
            </a:extLst>
          </p:cNvPr>
          <p:cNvSpPr txBox="1"/>
          <p:nvPr/>
        </p:nvSpPr>
        <p:spPr>
          <a:xfrm>
            <a:off x="251520" y="2184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产品开通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84B411-1B17-784B-9E06-37DF7C8685B5}"/>
              </a:ext>
            </a:extLst>
          </p:cNvPr>
          <p:cNvSpPr txBox="1"/>
          <p:nvPr/>
        </p:nvSpPr>
        <p:spPr>
          <a:xfrm>
            <a:off x="0" y="450720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开通前提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012ABA-2D65-2644-BBEC-04AAE29F0113}"/>
              </a:ext>
            </a:extLst>
          </p:cNvPr>
          <p:cNvSpPr txBox="1"/>
          <p:nvPr/>
        </p:nvSpPr>
        <p:spPr>
          <a:xfrm>
            <a:off x="173958" y="68813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kumimoji="1" lang="zh-CN" altLang="en-US" b="1" spc="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权限类型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1E073E-8DFB-8840-BAAC-4D77F7F91CBF}"/>
              </a:ext>
            </a:extLst>
          </p:cNvPr>
          <p:cNvSpPr/>
          <p:nvPr/>
        </p:nvSpPr>
        <p:spPr>
          <a:xfrm>
            <a:off x="1331640" y="4437960"/>
            <a:ext cx="3456384" cy="5078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普通权限：需提供“正常生效”状态的百度推广账户</a:t>
            </a:r>
          </a:p>
          <a:p>
            <a:endParaRPr lang="zh-CN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管家权限：需提供“正常生效且资质审核通过”的管家账号</a:t>
            </a:r>
            <a:endParaRPr lang="en-US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E9C84D-55AF-634C-B7C2-16100E7A2EE4}"/>
              </a:ext>
            </a:extLst>
          </p:cNvPr>
          <p:cNvSpPr/>
          <p:nvPr/>
        </p:nvSpPr>
        <p:spPr>
          <a:xfrm>
            <a:off x="144368" y="1107766"/>
            <a:ext cx="86761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说明：搜索推广API分为</a:t>
            </a:r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种类型的权限，分别为普通权限、账户管家权限、代理商、渠道代理商权限。</a:t>
            </a:r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种权限API功能一样，</a:t>
            </a:r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仅可操作的账户范围不一样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。具体说明如下：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56EBA7-89DE-9C45-ACF9-BA6A10452EB7}"/>
              </a:ext>
            </a:extLst>
          </p:cNvPr>
          <p:cNvSpPr/>
          <p:nvPr/>
        </p:nvSpPr>
        <p:spPr>
          <a:xfrm>
            <a:off x="572966" y="3000354"/>
            <a:ext cx="36992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账户管家权限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适用场景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：企业使用“多个”百度账号投放推广，需使用一个账户管家账户对多个子账户进行管理的场景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使用范围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：可使用</a:t>
            </a:r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对账户管家账户下的子账户进行相关操作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D5C978-4422-0147-8EBA-C187B6B21B8B}"/>
              </a:ext>
            </a:extLst>
          </p:cNvPr>
          <p:cNvSpPr/>
          <p:nvPr/>
        </p:nvSpPr>
        <p:spPr>
          <a:xfrm>
            <a:off x="617922" y="1948119"/>
            <a:ext cx="35792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普通权限</a:t>
            </a:r>
            <a:endParaRPr lang="en-US" altLang="zh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适用场景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：企业使用“少量”百度账号投放推广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使用范围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：对 “一个”百度账户进行</a:t>
            </a:r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调用操作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51AD5A-E0F7-314C-A141-A1C12E263B6B}"/>
              </a:ext>
            </a:extLst>
          </p:cNvPr>
          <p:cNvSpPr/>
          <p:nvPr/>
        </p:nvSpPr>
        <p:spPr>
          <a:xfrm>
            <a:off x="4572000" y="3031228"/>
            <a:ext cx="33618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渠道代理商权限</a:t>
            </a:r>
            <a:endParaRPr lang="en-US" altLang="zh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适用场景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：百度各分公司、渠道代理商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使用范围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：可使用</a:t>
            </a:r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操作分公司一级账号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00E0A4-DFAE-DE4C-B961-B0032E6E56FD}"/>
              </a:ext>
            </a:extLst>
          </p:cNvPr>
          <p:cNvSpPr/>
          <p:nvPr/>
        </p:nvSpPr>
        <p:spPr>
          <a:xfrm>
            <a:off x="4558806" y="1890414"/>
            <a:ext cx="369074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代理商权限</a:t>
            </a:r>
            <a:endParaRPr lang="en-US" altLang="zh-CN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适用场景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：百度代理商，需已经与百度签署代理协议</a:t>
            </a:r>
            <a:endParaRPr lang="en-US" altLang="zh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使用范围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：可使用</a:t>
            </a:r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访问任何一个百度推广账户，但访问时需提供被访问账户用户名和密码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C03EA8-A758-3342-960F-D98F6BAB023F}"/>
              </a:ext>
            </a:extLst>
          </p:cNvPr>
          <p:cNvSpPr/>
          <p:nvPr/>
        </p:nvSpPr>
        <p:spPr>
          <a:xfrm>
            <a:off x="590538" y="1863481"/>
            <a:ext cx="3761397" cy="938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30DBFF-8F5E-3C48-8F03-34D6421185FA}"/>
              </a:ext>
            </a:extLst>
          </p:cNvPr>
          <p:cNvSpPr/>
          <p:nvPr/>
        </p:nvSpPr>
        <p:spPr>
          <a:xfrm>
            <a:off x="4558806" y="1867522"/>
            <a:ext cx="3761397" cy="938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667B37-1A5F-424D-AB65-DA74484678CD}"/>
              </a:ext>
            </a:extLst>
          </p:cNvPr>
          <p:cNvSpPr/>
          <p:nvPr/>
        </p:nvSpPr>
        <p:spPr>
          <a:xfrm>
            <a:off x="572966" y="3000354"/>
            <a:ext cx="3761397" cy="938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A099EB-CE21-3249-8503-16609E4F5AD4}"/>
              </a:ext>
            </a:extLst>
          </p:cNvPr>
          <p:cNvSpPr/>
          <p:nvPr/>
        </p:nvSpPr>
        <p:spPr>
          <a:xfrm>
            <a:off x="4572000" y="3000354"/>
            <a:ext cx="3761397" cy="938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9B371FD-E5DF-F74E-8655-E72D28202A03}"/>
              </a:ext>
            </a:extLst>
          </p:cNvPr>
          <p:cNvSpPr/>
          <p:nvPr/>
        </p:nvSpPr>
        <p:spPr>
          <a:xfrm>
            <a:off x="4716017" y="4283810"/>
            <a:ext cx="3024336" cy="6694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n-US" altLang="zh-CN" sz="10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代理商权限：需已经过百度签署的代理商合作协议</a:t>
            </a:r>
            <a:endParaRPr lang="en-US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渠道代理权限：需是百度分公司或渠道代理商</a:t>
            </a: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8F03646-87CB-D44F-A9B0-FAF1CABA50F7}"/>
              </a:ext>
            </a:extLst>
          </p:cNvPr>
          <p:cNvCxnSpPr/>
          <p:nvPr/>
        </p:nvCxnSpPr>
        <p:spPr>
          <a:xfrm>
            <a:off x="0" y="4227934"/>
            <a:ext cx="910850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73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1600" b="1" spc="500" dirty="0">
            <a:solidFill>
              <a:prstClr val="white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A000120150407A26KPBG</Template>
  <TotalTime>8753</TotalTime>
  <Words>3040</Words>
  <Application>Microsoft Macintosh PowerPoint</Application>
  <PresentationFormat>全屏显示(16:9)</PresentationFormat>
  <Paragraphs>375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Microsoft YaHei</vt:lpstr>
      <vt:lpstr>Microsoft YaHei</vt:lpstr>
      <vt:lpstr>系统字体</vt:lpstr>
      <vt:lpstr>Microsoft YaHei Light</vt:lpstr>
      <vt:lpstr>PingFang SC</vt:lpstr>
      <vt:lpstr>Arial</vt:lpstr>
      <vt:lpstr>Calibri</vt:lpstr>
      <vt:lpstr>helvetica neue</vt:lpstr>
      <vt:lpstr>Wingdings</vt:lpstr>
      <vt:lpstr>1_Office 主题​​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深蓝创意PPT模板</dc:title>
  <dc:creator>百度软件管理</dc:creator>
  <cp:keywords>百度软件管理，为您精挑细选，悉心推荐。</cp:keywords>
  <dc:description>百度软件管理，为您精挑细选，悉心推荐。</dc:description>
  <cp:lastModifiedBy>Microsoft Office User</cp:lastModifiedBy>
  <cp:revision>287</cp:revision>
  <dcterms:created xsi:type="dcterms:W3CDTF">2013-12-26T08:45:41Z</dcterms:created>
  <dcterms:modified xsi:type="dcterms:W3CDTF">2019-05-24T07:42:52Z</dcterms:modified>
  <cp:category>PowerPoint 模板</cp:category>
</cp:coreProperties>
</file>